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_rels/slideLayout2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1.xml" ContentType="application/vnd.openxmlformats-officedocument.drawingml.chart+xml"/>
  <Override PartName="/ppt/_rels/presentation.xml.rels" ContentType="application/vnd.openxmlformats-package.relationships+xml"/>
  <Override PartName="/ppt/media/image97.png" ContentType="image/png"/>
  <Override PartName="/ppt/media/image48.tif" ContentType="image/tiff"/>
  <Override PartName="/ppt/media/image102.png" ContentType="image/png"/>
  <Override PartName="/ppt/media/image96.png" ContentType="image/png"/>
  <Override PartName="/ppt/media/image47.tif" ContentType="image/tiff"/>
  <Override PartName="/ppt/media/image101.png" ContentType="image/png"/>
  <Override PartName="/ppt/media/image88.png" ContentType="image/png"/>
  <Override PartName="/ppt/media/image87.png" ContentType="image/png"/>
  <Override PartName="/ppt/media/image86.png" ContentType="image/png"/>
  <Override PartName="/ppt/media/image85.png" ContentType="image/png"/>
  <Override PartName="/ppt/media/image84.png" ContentType="image/png"/>
  <Override PartName="/ppt/media/image83.png" ContentType="image/png"/>
  <Override PartName="/ppt/media/image82.png" ContentType="image/png"/>
  <Override PartName="/ppt/media/image24.png" ContentType="image/png"/>
  <Override PartName="/ppt/media/image54.tif" ContentType="image/tiff"/>
  <Override PartName="/ppt/media/image90.png" ContentType="image/png"/>
  <Override PartName="/ppt/media/image55.tif" ContentType="image/tiff"/>
  <Override PartName="/ppt/media/image25.png" ContentType="image/png"/>
  <Override PartName="/ppt/media/image26.png" ContentType="image/png"/>
  <Override PartName="/ppt/media/image110.png" ContentType="image/png"/>
  <Override PartName="/ppt/media/image56.tif" ContentType="image/tiff"/>
  <Override PartName="/ppt/media/image6.tif" ContentType="image/tiff"/>
  <Override PartName="/ppt/media/image39.png" ContentType="image/png"/>
  <Override PartName="/ppt/media/image69.tif" ContentType="image/tiff"/>
  <Override PartName="/ppt/media/image10.tif" ContentType="image/tiff"/>
  <Override PartName="/ppt/media/image57.tif" ContentType="image/tiff"/>
  <Override PartName="/ppt/media/image7.tif" ContentType="image/tiff"/>
  <Override PartName="/ppt/media/image27.png" ContentType="image/png"/>
  <Override PartName="/ppt/media/image4.tif" ContentType="image/tiff"/>
  <Override PartName="/ppt/media/image37.png" ContentType="image/png"/>
  <Override PartName="/ppt/media/image67.tif" ContentType="image/tiff"/>
  <Override PartName="/ppt/media/image58.tif" ContentType="image/tiff"/>
  <Override PartName="/ppt/media/image8.tif" ContentType="image/tiff"/>
  <Override PartName="/ppt/media/image28.png" ContentType="image/png"/>
  <Override PartName="/ppt/media/image5.tif" ContentType="image/tiff"/>
  <Override PartName="/ppt/media/image38.png" ContentType="image/png"/>
  <Override PartName="/ppt/media/image68.tif" ContentType="image/tiff"/>
  <Override PartName="/ppt/media/image59.tif" ContentType="image/tiff"/>
  <Override PartName="/ppt/media/image9.tif" ContentType="image/tiff"/>
  <Override PartName="/ppt/media/image29.png" ContentType="image/png"/>
  <Override PartName="/ppt/media/image74.tif" ContentType="image/tiff"/>
  <Override PartName="/ppt/media/image71.tif" ContentType="image/tiff"/>
  <Override PartName="/ppt/media/image41.png" ContentType="image/png"/>
  <Override PartName="/ppt/media/image100.png" ContentType="image/png"/>
  <Override PartName="/ppt/media/image46.tif" ContentType="image/tiff"/>
  <Override PartName="/ppt/media/image99.tif" ContentType="image/tiff"/>
  <Override PartName="/ppt/media/image70.tif" ContentType="image/tiff"/>
  <Override PartName="/ppt/media/image65.tif" ContentType="image/tiff"/>
  <Override PartName="/ppt/media/image108.png" ContentType="image/png"/>
  <Override PartName="/ppt/media/image106.jpeg" ContentType="image/jpeg"/>
  <Override PartName="/ppt/media/image33.png" ContentType="image/png"/>
  <Override PartName="/ppt/media/image63.tif" ContentType="image/tiff"/>
  <Override PartName="/ppt/media/image104.png" ContentType="image/png"/>
  <Override PartName="/ppt/media/image40.png" ContentType="image/png"/>
  <Override PartName="/ppt/media/image109.png" ContentType="image/png"/>
  <Override PartName="/ppt/media/image66.tif" ContentType="image/tiff"/>
  <Override PartName="/ppt/media/image32.png" ContentType="image/png"/>
  <Override PartName="/ppt/media/image62.tif" ContentType="image/tiff"/>
  <Override PartName="/ppt/media/image107.png" ContentType="image/png"/>
  <Override PartName="/ppt/media/image64.tif" ContentType="image/tiff"/>
  <Override PartName="/ppt/media/image105.png" ContentType="image/png"/>
  <Override PartName="/ppt/media/image11.tif" ContentType="image/tiff"/>
  <Override PartName="/ppt/media/image35.png" ContentType="image/png"/>
  <Override PartName="/ppt/media/image2.tif" ContentType="image/tiff"/>
  <Override PartName="/ppt/media/image22.png" ContentType="image/png"/>
  <Override PartName="/ppt/media/image52.tif" ContentType="image/tiff"/>
  <Override PartName="/ppt/media/image92.png" ContentType="image/png"/>
  <Override PartName="/ppt/media/image43.tif" ContentType="image/tiff"/>
  <Override PartName="/ppt/media/image34.png" ContentType="image/png"/>
  <Override PartName="/ppt/media/image1.tif" ContentType="image/tiff"/>
  <Override PartName="/ppt/media/image21.png" ContentType="image/png"/>
  <Override PartName="/ppt/media/image51.tif" ContentType="image/tiff"/>
  <Override PartName="/ppt/media/image91.png" ContentType="image/png"/>
  <Override PartName="/ppt/media/image42.tif" ContentType="image/tiff"/>
  <Override PartName="/ppt/media/image36.png" ContentType="image/png"/>
  <Override PartName="/ppt/media/image3.tif" ContentType="image/tiff"/>
  <Override PartName="/ppt/media/image23.png" ContentType="image/png"/>
  <Override PartName="/ppt/media/image53.tif" ContentType="image/tiff"/>
  <Override PartName="/ppt/media/image12.tif" ContentType="image/tiff"/>
  <Override PartName="/ppt/media/image13.tif" ContentType="image/tiff"/>
  <Override PartName="/ppt/media/image14.tif" ContentType="image/tiff"/>
  <Override PartName="/ppt/media/image15.tif" ContentType="image/tiff"/>
  <Override PartName="/ppt/media/image16.tif" ContentType="image/tiff"/>
  <Override PartName="/ppt/media/image95.jpeg" ContentType="image/jpeg"/>
  <Override PartName="/ppt/media/image17.tif" ContentType="image/tiff"/>
  <Override PartName="/ppt/media/image30.png" ContentType="image/png"/>
  <Override PartName="/ppt/media/image60.tif" ContentType="image/tiff"/>
  <Override PartName="/ppt/media/image89.png" ContentType="image/png"/>
  <Override PartName="/ppt/media/image18.tif" ContentType="image/tiff"/>
  <Override PartName="/ppt/media/image31.png" ContentType="image/png"/>
  <Override PartName="/ppt/media/image61.tif" ContentType="image/tiff"/>
  <Override PartName="/ppt/media/image19.tif" ContentType="image/tiff"/>
  <Override PartName="/ppt/media/image20.png" ContentType="image/png"/>
  <Override PartName="/ppt/media/image50.tif" ContentType="image/tiff"/>
  <Override PartName="/ppt/media/image79.png" ContentType="image/png"/>
  <Override PartName="/ppt/media/image44.tif" ContentType="image/tiff"/>
  <Override PartName="/ppt/media/image93.png" ContentType="image/png"/>
  <Override PartName="/ppt/media/image103.png" ContentType="image/png"/>
  <Override PartName="/ppt/media/image98.png" ContentType="image/png"/>
  <Override PartName="/ppt/media/image49.tif" ContentType="image/tiff"/>
  <Override PartName="/ppt/media/image45.tif" ContentType="image/tiff"/>
  <Override PartName="/ppt/media/image94.png" ContentType="image/png"/>
  <Override PartName="/ppt/media/image72.png" ContentType="image/png"/>
  <Override PartName="/ppt/media/image73.tif" ContentType="image/tiff"/>
  <Override PartName="/ppt/media/image75.tif" ContentType="image/tiff"/>
  <Override PartName="/ppt/media/image76.png" ContentType="image/png"/>
  <Override PartName="/ppt/media/image77.png" ContentType="image/png"/>
  <Override PartName="/ppt/media/image78.png" ContentType="image/png"/>
  <Override PartName="/ppt/media/image80.png" ContentType="image/png"/>
  <Override PartName="/ppt/media/image81.png" ContentType="image/png"/>
  <Override PartName="/ppt/notesSlides/notesSlide45.xml" ContentType="application/vnd.openxmlformats-officedocument.presentationml.notesSlide+xml"/>
  <Override PartName="/ppt/notesSlides/_rels/notesSlide12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notesSlide41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52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60.xml" ContentType="application/vnd.openxmlformats-officedocument.presentationml.slide+xml"/>
  <Override PartName="/ppt/slides/_rels/slide22.xml.rels" ContentType="application/vnd.openxmlformats-package.relationships+xml"/>
  <Override PartName="/ppt/slides/_rels/slide55.xml.rels" ContentType="application/vnd.openxmlformats-package.relationships+xml"/>
  <Override PartName="/ppt/slides/_rels/slide21.xml.rels" ContentType="application/vnd.openxmlformats-package.relationships+xml"/>
  <Override PartName="/ppt/slides/_rels/slide54.xml.rels" ContentType="application/vnd.openxmlformats-package.relationships+xml"/>
  <Override PartName="/ppt/slides/_rels/slide20.xml.rels" ContentType="application/vnd.openxmlformats-package.relationships+xml"/>
  <Override PartName="/ppt/slides/_rels/slide9.xml.rels" ContentType="application/vnd.openxmlformats-package.relationships+xml"/>
  <Override PartName="/ppt/slides/_rels/slide57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56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19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61.xml.rels" ContentType="application/vnd.openxmlformats-package.relationships+xml"/>
  <Override PartName="/ppt/slides/_rels/slide17.xml.rels" ContentType="application/vnd.openxmlformats-package.relationships+xml"/>
  <Override PartName="/ppt/slides/_rels/slide60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32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63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59.xml.rels" ContentType="application/vnd.openxmlformats-package.relationships+xml"/>
  <Override PartName="/ppt/slides/_rels/slide30.xml.rels" ContentType="application/vnd.openxmlformats-package.relationships+xml"/>
  <Override PartName="/ppt/slides/_rels/slide49.xml.rels" ContentType="application/vnd.openxmlformats-package.relationships+xml"/>
  <Override PartName="/ppt/slides/_rels/slide64.xml.rels" ContentType="application/vnd.openxmlformats-package.relationships+xml"/>
  <Override PartName="/ppt/slides/_rels/slide8.xml.rels" ContentType="application/vnd.openxmlformats-package.relationships+xml"/>
  <Override PartName="/ppt/slides/_rels/slide48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16.xml" ContentType="application/vnd.openxmlformats-officedocument.presentationml.slide+xml"/>
  <Override PartName="/ppt/slides/slide12.xml" ContentType="application/vnd.openxmlformats-officedocument.presentationml.slide+xml"/>
  <Override PartName="/ppt/slides/slide61.xml" ContentType="application/vnd.openxmlformats-officedocument.presentationml.slide+xml"/>
  <Override PartName="/ppt/slides/slide28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29.xml" ContentType="application/vnd.openxmlformats-officedocument.presentationml.slide+xml"/>
  <Override PartName="/ppt/slides/slide15.xml" ContentType="application/vnd.openxmlformats-officedocument.presentationml.slide+xml"/>
  <Override PartName="/ppt/slides/slide49.xml" ContentType="application/vnd.openxmlformats-officedocument.presentationml.slide+xml"/>
  <Override PartName="/ppt/slides/slide64.xml" ContentType="application/vnd.openxmlformats-officedocument.presentationml.slide+xml"/>
  <Override PartName="/ppt/slides/slide11.xml" ContentType="application/vnd.openxmlformats-officedocument.presentationml.slide+xml"/>
  <Override PartName="/ppt/slides/slide58.xml" ContentType="application/vnd.openxmlformats-officedocument.presentationml.slide+xml"/>
  <Override PartName="/ppt/slides/slide14.xml" ContentType="application/vnd.openxmlformats-officedocument.presentationml.slide+xml"/>
  <Override PartName="/ppt/slides/slide48.xml" ContentType="application/vnd.openxmlformats-officedocument.presentationml.slide+xml"/>
  <Override PartName="/ppt/slides/slide63.xml" ContentType="application/vnd.openxmlformats-officedocument.presentationml.slide+xml"/>
  <Override PartName="/ppt/slides/slide10.xml" ContentType="application/vnd.openxmlformats-officedocument.presentationml.slide+xml"/>
  <Override PartName="/ppt/slides/slide59.xml" ContentType="application/vnd.openxmlformats-officedocument.presentationml.slide+xml"/>
  <Override PartName="/ppt/slides/slide17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55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6.xml" ContentType="application/vnd.openxmlformats-officedocument.theme+xml"/>
  <Override PartName="/ppt/theme/theme1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</p:sldIdLst>
  <p:sldSz cx="13004800" cy="97536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ayout>
        <c:manualLayout>
          <c:layoutTarget val="inner"/>
          <c:xMode val="edge"/>
          <c:yMode val="edge"/>
          <c:x val="0.138026415877187"/>
          <c:y val="0.0896853579981832"/>
          <c:w val="0.840882373279856"/>
          <c:h val="0.57956891568255"/>
        </c:manualLayout>
      </c:layout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Gamma</c:v>
                </c:pt>
              </c:strCache>
            </c:strRef>
          </c:tx>
          <c:spPr>
            <a:solidFill>
              <a:srgbClr val="f82d89"/>
            </a:solidFill>
            <a:ln w="12600">
              <a:solidFill>
                <a:srgbClr val="f82d89"/>
              </a:solidFill>
              <a:round/>
            </a:ln>
          </c:spPr>
          <c:marker>
            <c:symbol val="circle"/>
            <c:size val="12"/>
            <c:spPr>
              <a:solidFill>
                <a:srgbClr val="f82d89"/>
              </a:solidFill>
            </c:spPr>
          </c:marker>
          <c:dLbls>
            <c:numFmt formatCode="#,##0" sourceLinked="0"/>
            <c:txPr>
              <a:bodyPr/>
              <a:lstStyle/>
              <a:p>
                <a:pPr>
                  <a:defRPr b="0" sz="6000" spc="-1" strike="noStrike">
                    <a:solidFill>
                      <a:srgbClr val="838787"/>
                    </a:solidFill>
                    <a:latin typeface="DIN Condensed Bold"/>
                    <a:ea typeface="DIN Condensed Bold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xVal>
            <c:numRef>
              <c:f>1</c:f>
              <c:numCache>
                <c:formatCode>General</c:formatCode>
                <c:ptCount val="16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0.95</c:v>
                </c:pt>
                <c:pt idx="10">
                  <c:v>0.96</c:v>
                </c:pt>
                <c:pt idx="11">
                  <c:v>0.97</c:v>
                </c:pt>
                <c:pt idx="12">
                  <c:v>0.98</c:v>
                </c:pt>
                <c:pt idx="13">
                  <c:v>0.99</c:v>
                </c:pt>
                <c:pt idx="14">
                  <c:v>0.995</c:v>
                </c:pt>
                <c:pt idx="15">
                  <c:v>0.999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6</c:v>
                </c:pt>
                <c:pt idx="5">
                  <c:v>7</c:v>
                </c:pt>
                <c:pt idx="6">
                  <c:v>9</c:v>
                </c:pt>
                <c:pt idx="7">
                  <c:v>10</c:v>
                </c:pt>
                <c:pt idx="8">
                  <c:v>14</c:v>
                </c:pt>
                <c:pt idx="9">
                  <c:v>19</c:v>
                </c:pt>
                <c:pt idx="10">
                  <c:v>27</c:v>
                </c:pt>
                <c:pt idx="11">
                  <c:v>40</c:v>
                </c:pt>
                <c:pt idx="12">
                  <c:v>51</c:v>
                </c:pt>
                <c:pt idx="13">
                  <c:v>64</c:v>
                </c:pt>
                <c:pt idx="14">
                  <c:v>75</c:v>
                </c:pt>
                <c:pt idx="15">
                  <c:v>94</c:v>
                </c:pt>
              </c:numCache>
            </c:numRef>
          </c:yVal>
          <c:smooth val="1"/>
        </c:ser>
        <c:axId val="63582778"/>
        <c:axId val="34105003"/>
      </c:scatterChart>
      <c:valAx>
        <c:axId val="63582778"/>
        <c:scaling>
          <c:orientation val="minMax"/>
          <c:max val="1"/>
          <c:min val="0.1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3200" spc="-1" strike="noStrike">
                    <a:solidFill>
                      <a:srgbClr val="c52060"/>
                    </a:solidFill>
                    <a:latin typeface="Avenir Next Medium"/>
                    <a:ea typeface="DIN Condensed Bold"/>
                  </a:defRPr>
                </a:pPr>
                <a:r>
                  <a:rPr b="0" sz="3200" spc="-1" strike="noStrike">
                    <a:solidFill>
                      <a:srgbClr val="c52060"/>
                    </a:solidFill>
                    <a:latin typeface="Avenir Next Medium"/>
                    <a:ea typeface="DIN Condensed Bold"/>
                  </a:rPr>
                  <a:t>Discount factor (𝛄)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ln w="12600">
            <a:solidFill>
              <a:srgbClr val="838787"/>
            </a:solidFill>
            <a:round/>
          </a:ln>
        </c:spPr>
        <c:txPr>
          <a:bodyPr/>
          <a:lstStyle/>
          <a:p>
            <a:pPr>
              <a:defRPr b="0" sz="3100" spc="-1" strike="noStrike">
                <a:solidFill>
                  <a:srgbClr val="222222"/>
                </a:solidFill>
                <a:latin typeface="DIN Condensed Bold"/>
                <a:ea typeface="DIN Condensed Bold"/>
              </a:defRPr>
            </a:pPr>
          </a:p>
        </c:txPr>
        <c:crossAx val="34105003"/>
        <c:crosses val="autoZero"/>
        <c:crossBetween val="midCat"/>
        <c:majorUnit val="0.1"/>
        <c:minorUnit val="0.05"/>
      </c:valAx>
      <c:valAx>
        <c:axId val="34105003"/>
        <c:scaling>
          <c:orientation val="minMax"/>
        </c:scaling>
        <c:delete val="0"/>
        <c:axPos val="l"/>
        <c:majorGridlines>
          <c:spPr>
            <a:ln w="12600">
              <a:solidFill>
                <a:srgbClr val="a6aaa9">
                  <a:alpha val="50000"/>
                </a:srgbClr>
              </a:solidFill>
              <a:custDash>
                <a:ds d="200000" sp="200000"/>
              </a:custDash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600">
            <a:solidFill>
              <a:srgbClr val="838787"/>
            </a:solidFill>
            <a:round/>
          </a:ln>
        </c:spPr>
        <c:txPr>
          <a:bodyPr/>
          <a:lstStyle/>
          <a:p>
            <a:pPr>
              <a:defRPr b="0" sz="3100" spc="-1" strike="noStrike">
                <a:solidFill>
                  <a:srgbClr val="222222"/>
                </a:solidFill>
                <a:latin typeface="DIN Condensed Bold"/>
                <a:ea typeface="DIN Condensed Bold"/>
              </a:defRPr>
            </a:pPr>
          </a:p>
        </c:txPr>
        <c:crossAx val="63582778"/>
        <c:crosses val="autoZero"/>
        <c:crossBetween val="midCat"/>
        <c:majorUnit val="25"/>
        <c:minorUnit val="12.5"/>
      </c:valAx>
      <c:spPr>
        <a:noFill/>
        <a:ln w="12600">
          <a:solidFill>
            <a:srgbClr val="838787"/>
          </a:solidFill>
          <a:round/>
        </a:ln>
      </c:spPr>
    </c:plotArea>
    <c:plotVisOnly val="1"/>
    <c:dispBlanksAs val="gap"/>
  </c:chart>
  <c:spPr>
    <a:noFill/>
    <a:ln w="936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ayout>
        <c:manualLayout>
          <c:layoutTarget val="inner"/>
          <c:xMode val="edge"/>
          <c:yMode val="edge"/>
          <c:x val="0.225079403860249"/>
          <c:y val="0.0910081287186793"/>
          <c:w val="0.742731492792573"/>
          <c:h val="0.588368390178497"/>
        </c:manualLayout>
      </c:layout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Gamma</c:v>
                </c:pt>
              </c:strCache>
            </c:strRef>
          </c:tx>
          <c:spPr>
            <a:solidFill>
              <a:srgbClr val="2389c0"/>
            </a:solidFill>
            <a:ln w="12600">
              <a:solidFill>
                <a:srgbClr val="2389c0"/>
              </a:solidFill>
              <a:round/>
            </a:ln>
          </c:spPr>
          <c:marker>
            <c:symbol val="square"/>
            <c:size val="12"/>
            <c:spPr>
              <a:solidFill>
                <a:srgbClr val="2389c0"/>
              </a:solidFill>
            </c:spPr>
          </c:marker>
          <c:dLbls>
            <c:numFmt formatCode="#,##0" sourceLinked="0"/>
            <c:txPr>
              <a:bodyPr/>
              <a:lstStyle/>
              <a:p>
                <a:pPr>
                  <a:defRPr b="0" sz="6000" spc="-1" strike="noStrike">
                    <a:solidFill>
                      <a:srgbClr val="838787"/>
                    </a:solidFill>
                    <a:latin typeface="DIN Condensed Bold"/>
                    <a:ea typeface="DIN Condensed Bold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xVal>
            <c:numRef>
              <c:f>1</c:f>
              <c:numCache>
                <c:formatCode>General</c:formatCode>
                <c:ptCount val="8"/>
                <c:pt idx="0">
                  <c:v>1E-006</c:v>
                </c:pt>
                <c:pt idx="1">
                  <c:v>1E-005</c:v>
                </c:pt>
                <c:pt idx="2">
                  <c:v>0.0001</c:v>
                </c:pt>
                <c:pt idx="3">
                  <c:v>0.001</c:v>
                </c:pt>
                <c:pt idx="4">
                  <c:v>0.01</c:v>
                </c:pt>
                <c:pt idx="5">
                  <c:v>0.02</c:v>
                </c:pt>
                <c:pt idx="6">
                  <c:v>0.05</c:v>
                </c:pt>
                <c:pt idx="7">
                  <c:v>0.1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8"/>
                <c:pt idx="0">
                  <c:v>26</c:v>
                </c:pt>
                <c:pt idx="1">
                  <c:v>23</c:v>
                </c:pt>
                <c:pt idx="2">
                  <c:v>20</c:v>
                </c:pt>
                <c:pt idx="3">
                  <c:v>18</c:v>
                </c:pt>
                <c:pt idx="4">
                  <c:v>14</c:v>
                </c:pt>
                <c:pt idx="5">
                  <c:v>13</c:v>
                </c:pt>
                <c:pt idx="6">
                  <c:v>12</c:v>
                </c:pt>
                <c:pt idx="7">
                  <c:v>10</c:v>
                </c:pt>
              </c:numCache>
            </c:numRef>
          </c:yVal>
          <c:smooth val="1"/>
        </c:ser>
        <c:axId val="70727118"/>
        <c:axId val="32105765"/>
      </c:scatterChart>
      <c:valAx>
        <c:axId val="70727118"/>
        <c:scaling>
          <c:orientation val="minMax"/>
          <c:max val="0.1"/>
          <c:min val="1E-005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3200" spc="-1" strike="noStrike">
                    <a:solidFill>
                      <a:srgbClr val="2489bf"/>
                    </a:solidFill>
                    <a:latin typeface="Avenir Next Medium"/>
                    <a:ea typeface="DIN Condensed Bold"/>
                  </a:defRPr>
                </a:pPr>
                <a:r>
                  <a:rPr b="0" sz="3200" spc="-1" strike="noStrike">
                    <a:solidFill>
                      <a:srgbClr val="2489bf"/>
                    </a:solidFill>
                    <a:latin typeface="Avenir Next Medium"/>
                    <a:ea typeface="DIN Condensed Bold"/>
                  </a:rPr>
                  <a:t>Error (ε)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ln w="12600">
            <a:solidFill>
              <a:srgbClr val="838787"/>
            </a:solidFill>
            <a:round/>
          </a:ln>
        </c:spPr>
        <c:txPr>
          <a:bodyPr/>
          <a:lstStyle/>
          <a:p>
            <a:pPr>
              <a:defRPr b="0" sz="3100" spc="-1" strike="noStrike">
                <a:solidFill>
                  <a:srgbClr val="222222"/>
                </a:solidFill>
                <a:latin typeface="DIN Condensed Bold"/>
                <a:ea typeface="DIN Condensed Bold"/>
              </a:defRPr>
            </a:pPr>
          </a:p>
        </c:txPr>
        <c:crossAx val="32105765"/>
        <c:crosses val="autoZero"/>
        <c:crossBetween val="midCat"/>
        <c:majorUnit val="0.019998"/>
        <c:minorUnit val="0.009999"/>
      </c:valAx>
      <c:valAx>
        <c:axId val="32105765"/>
        <c:scaling>
          <c:orientation val="minMax"/>
          <c:max val="26"/>
          <c:min val="10"/>
        </c:scaling>
        <c:delete val="0"/>
        <c:axPos val="l"/>
        <c:majorGridlines>
          <c:spPr>
            <a:ln w="12600">
              <a:solidFill>
                <a:srgbClr val="a6aaa9">
                  <a:alpha val="50000"/>
                </a:srgbClr>
              </a:solidFill>
              <a:custDash>
                <a:ds d="200000" sp="200000"/>
              </a:custDash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0" sz="3200" spc="-1" strike="noStrike">
                    <a:solidFill>
                      <a:srgbClr val="838787"/>
                    </a:solidFill>
                    <a:latin typeface="Avenir Next Medium"/>
                    <a:ea typeface="DIN Condensed Bold"/>
                  </a:defRPr>
                </a:pPr>
                <a:r>
                  <a:rPr b="0" sz="3200" spc="-1" strike="noStrike">
                    <a:solidFill>
                      <a:srgbClr val="838787"/>
                    </a:solidFill>
                    <a:latin typeface="Avenir Next Medium"/>
                    <a:ea typeface="DIN Condensed Bold"/>
                  </a:rPr>
                  <a:t>Iterations (K)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ln w="12600">
            <a:solidFill>
              <a:srgbClr val="838787"/>
            </a:solidFill>
            <a:round/>
          </a:ln>
        </c:spPr>
        <c:txPr>
          <a:bodyPr/>
          <a:lstStyle/>
          <a:p>
            <a:pPr>
              <a:defRPr b="0" sz="3100" spc="-1" strike="noStrike">
                <a:solidFill>
                  <a:srgbClr val="222222"/>
                </a:solidFill>
                <a:latin typeface="DIN Condensed Bold"/>
                <a:ea typeface="DIN Condensed Bold"/>
              </a:defRPr>
            </a:pPr>
          </a:p>
        </c:txPr>
        <c:crossAx val="70727118"/>
        <c:crosses val="autoZero"/>
        <c:crossBetween val="midCat"/>
        <c:majorUnit val="4"/>
        <c:minorUnit val="2"/>
      </c:valAx>
      <c:spPr>
        <a:noFill/>
        <a:ln w="12600">
          <a:solidFill>
            <a:srgbClr val="838787"/>
          </a:solidFill>
          <a:round/>
        </a:ln>
      </c:spPr>
    </c:plotArea>
    <c:plotVisOnly val="1"/>
    <c:dispBlanksAs val="gap"/>
  </c:chart>
  <c:spPr>
    <a:noFill/>
    <a:ln w="9360"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ayout>
        <c:manualLayout>
          <c:layoutTarget val="inner"/>
          <c:xMode val="edge"/>
          <c:yMode val="edge"/>
          <c:x val="0.100565915205492"/>
          <c:y val="0.0601346297681376"/>
          <c:w val="0.885657296595232"/>
          <c:h val="0.723610072301172"/>
        </c:manualLayout>
      </c:layout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Sync</c:v>
                </c:pt>
              </c:strCache>
            </c:strRef>
          </c:tx>
          <c:spPr>
            <a:solidFill>
              <a:srgbClr val="f82d89"/>
            </a:solidFill>
            <a:ln w="12600">
              <a:solidFill>
                <a:srgbClr val="f82d89"/>
              </a:solidFill>
              <a:round/>
            </a:ln>
          </c:spPr>
          <c:marker>
            <c:symbol val="circle"/>
            <c:size val="12"/>
            <c:spPr>
              <a:solidFill>
                <a:srgbClr val="f82d89"/>
              </a:solidFill>
            </c:spPr>
          </c:marker>
          <c:dLbls>
            <c:numFmt formatCode="#,##0" sourceLinked="0"/>
            <c:txPr>
              <a:bodyPr/>
              <a:lstStyle/>
              <a:p>
                <a:pPr>
                  <a:defRPr b="0" sz="6000" spc="-1" strike="noStrike">
                    <a:solidFill>
                      <a:srgbClr val="838787"/>
                    </a:solidFill>
                    <a:latin typeface="DIN Condensed Bold"/>
                    <a:ea typeface="DIN Condensed Bold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xVal>
            <c:numRef>
              <c:f>1</c:f>
              <c:numCache>
                <c:formatCode>General</c:formatCode>
                <c:ptCount val="16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0.95</c:v>
                </c:pt>
                <c:pt idx="10">
                  <c:v>0.96</c:v>
                </c:pt>
                <c:pt idx="11">
                  <c:v>0.97</c:v>
                </c:pt>
                <c:pt idx="12">
                  <c:v>0.98</c:v>
                </c:pt>
                <c:pt idx="13">
                  <c:v>0.99</c:v>
                </c:pt>
                <c:pt idx="14">
                  <c:v>0.995</c:v>
                </c:pt>
                <c:pt idx="15">
                  <c:v>0.999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6</c:v>
                </c:pt>
                <c:pt idx="5">
                  <c:v>7</c:v>
                </c:pt>
                <c:pt idx="6">
                  <c:v>9</c:v>
                </c:pt>
                <c:pt idx="7">
                  <c:v>10</c:v>
                </c:pt>
                <c:pt idx="8">
                  <c:v>14</c:v>
                </c:pt>
                <c:pt idx="9">
                  <c:v>19</c:v>
                </c:pt>
                <c:pt idx="10">
                  <c:v>27</c:v>
                </c:pt>
                <c:pt idx="11">
                  <c:v>40</c:v>
                </c:pt>
                <c:pt idx="12">
                  <c:v>51</c:v>
                </c:pt>
                <c:pt idx="13">
                  <c:v>64</c:v>
                </c:pt>
                <c:pt idx="14">
                  <c:v>75</c:v>
                </c:pt>
                <c:pt idx="15">
                  <c:v>94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Async</c:v>
                </c:pt>
              </c:strCache>
            </c:strRef>
          </c:tx>
          <c:spPr>
            <a:solidFill>
              <a:srgbClr val="2389c0"/>
            </a:solidFill>
            <a:ln w="12600">
              <a:solidFill>
                <a:srgbClr val="2389c0"/>
              </a:solidFill>
              <a:round/>
            </a:ln>
          </c:spPr>
          <c:marker>
            <c:symbol val="triangle"/>
            <c:size val="12"/>
            <c:spPr>
              <a:solidFill>
                <a:srgbClr val="2389c0"/>
              </a:solidFill>
            </c:spPr>
          </c:marker>
          <c:dLbls>
            <c:numFmt formatCode="#,##0" sourceLinked="0"/>
            <c:txPr>
              <a:bodyPr/>
              <a:lstStyle/>
              <a:p>
                <a:pPr>
                  <a:defRPr b="0" sz="6000" spc="-1" strike="noStrike">
                    <a:solidFill>
                      <a:srgbClr val="838787"/>
                    </a:solidFill>
                    <a:latin typeface="DIN Condensed Bold"/>
                    <a:ea typeface="DIN Condensed Bold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eparator>; </c:separator>
            <c:showLeaderLines val="0"/>
          </c:dLbls>
          <c:xVal>
            <c:numRef>
              <c:f>3</c:f>
              <c:numCache>
                <c:formatCode>General</c:formatCode>
                <c:ptCount val="16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  <c:pt idx="9">
                  <c:v>0.95</c:v>
                </c:pt>
                <c:pt idx="10">
                  <c:v>0.96</c:v>
                </c:pt>
                <c:pt idx="11">
                  <c:v>0.97</c:v>
                </c:pt>
                <c:pt idx="12">
                  <c:v>0.98</c:v>
                </c:pt>
                <c:pt idx="13">
                  <c:v>0.99</c:v>
                </c:pt>
                <c:pt idx="14">
                  <c:v>0.995</c:v>
                </c:pt>
                <c:pt idx="15">
                  <c:v>0.999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  <c:pt idx="4">
                  <c:v>4</c:v>
                </c:pt>
                <c:pt idx="5">
                  <c:v>4</c:v>
                </c:pt>
                <c:pt idx="6">
                  <c:v>6</c:v>
                </c:pt>
                <c:pt idx="7">
                  <c:v>7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44</c:v>
                </c:pt>
                <c:pt idx="14">
                  <c:v>58</c:v>
                </c:pt>
                <c:pt idx="15">
                  <c:v>79</c:v>
                </c:pt>
              </c:numCache>
            </c:numRef>
          </c:yVal>
          <c:smooth val="1"/>
        </c:ser>
        <c:axId val="55464092"/>
        <c:axId val="45750553"/>
      </c:scatterChart>
      <c:valAx>
        <c:axId val="55464092"/>
        <c:scaling>
          <c:orientation val="minMax"/>
          <c:max val="1"/>
          <c:min val="0.1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3200" spc="-1" strike="noStrike">
                    <a:solidFill>
                      <a:srgbClr val="838787"/>
                    </a:solidFill>
                    <a:latin typeface="Avenir Next Medium"/>
                    <a:ea typeface="DIN Condensed Bold"/>
                  </a:defRPr>
                </a:pPr>
                <a:r>
                  <a:rPr b="0" sz="3200" spc="-1" strike="noStrike">
                    <a:solidFill>
                      <a:srgbClr val="838787"/>
                    </a:solidFill>
                    <a:latin typeface="Avenir Next Medium"/>
                    <a:ea typeface="DIN Condensed Bold"/>
                  </a:rPr>
                  <a:t>Discount factor (𝛄)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ln w="12600">
            <a:solidFill>
              <a:srgbClr val="838787"/>
            </a:solidFill>
            <a:round/>
          </a:ln>
        </c:spPr>
        <c:txPr>
          <a:bodyPr/>
          <a:lstStyle/>
          <a:p>
            <a:pPr>
              <a:defRPr b="0" sz="3400" spc="-1" strike="noStrike">
                <a:solidFill>
                  <a:srgbClr val="838787"/>
                </a:solidFill>
                <a:latin typeface="DIN Condensed Bold"/>
                <a:ea typeface="DIN Condensed Bold"/>
              </a:defRPr>
            </a:pPr>
          </a:p>
        </c:txPr>
        <c:crossAx val="45750553"/>
        <c:crosses val="autoZero"/>
        <c:crossBetween val="midCat"/>
        <c:majorUnit val="0.1"/>
        <c:minorUnit val="0.05"/>
      </c:valAx>
      <c:valAx>
        <c:axId val="45750553"/>
        <c:scaling>
          <c:orientation val="minMax"/>
        </c:scaling>
        <c:delete val="0"/>
        <c:axPos val="l"/>
        <c:majorGridlines>
          <c:spPr>
            <a:ln w="12600">
              <a:solidFill>
                <a:srgbClr val="a6aaa9">
                  <a:alpha val="50000"/>
                </a:srgbClr>
              </a:solidFill>
              <a:custDash>
                <a:ds d="200000" sp="200000"/>
              </a:custDash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600">
            <a:solidFill>
              <a:srgbClr val="838787"/>
            </a:solidFill>
            <a:round/>
          </a:ln>
        </c:spPr>
        <c:txPr>
          <a:bodyPr/>
          <a:lstStyle/>
          <a:p>
            <a:pPr>
              <a:defRPr b="0" sz="3400" spc="-1" strike="noStrike">
                <a:solidFill>
                  <a:srgbClr val="838787"/>
                </a:solidFill>
                <a:latin typeface="DIN Condensed Bold"/>
                <a:ea typeface="DIN Condensed Bold"/>
              </a:defRPr>
            </a:pPr>
          </a:p>
        </c:txPr>
        <c:crossAx val="55464092"/>
        <c:crosses val="autoZero"/>
        <c:crossBetween val="midCat"/>
        <c:majorUnit val="25"/>
        <c:minorUnit val="12.5"/>
      </c:valAx>
      <c:spPr>
        <a:noFill/>
        <a:ln w="12600">
          <a:solidFill>
            <a:srgbClr val="838787"/>
          </a:solidFill>
          <a:round/>
        </a:ln>
      </c:spPr>
    </c:plotArea>
    <c:legend>
      <c:legendPos val="r"/>
      <c:layout>
        <c:manualLayout>
          <c:xMode val="edge"/>
          <c:yMode val="edge"/>
          <c:x val="0.318403"/>
          <c:y val="0.129902"/>
          <c:w val="0.653422"/>
          <c:h val="0.102399"/>
        </c:manualLayout>
      </c:layout>
      <c:overlay val="0"/>
      <c:spPr>
        <a:noFill/>
        <a:ln w="12600">
          <a:noFill/>
        </a:ln>
      </c:spPr>
      <c:txPr>
        <a:bodyPr/>
        <a:lstStyle/>
        <a:p>
          <a:pPr>
            <a:defRPr b="0" sz="3200" spc="-1" strike="noStrike">
              <a:solidFill>
                <a:srgbClr val="838787"/>
              </a:solidFill>
              <a:latin typeface="Avenir Next Demi Bold"/>
              <a:ea typeface="DIN Condensed Bold"/>
            </a:defRPr>
          </a:pPr>
        </a:p>
      </c:txPr>
    </c:legend>
    <c:plotVisOnly val="1"/>
    <c:dispBlanksAs val="gap"/>
  </c:chart>
  <c:spPr>
    <a:noFill/>
    <a:ln w="9360"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Click to move the slide</a:t>
            </a:r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4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4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2111C4FE-F72E-43CD-B68A-D007057F04EC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49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V^*(s) = \max_\pi E_\pi(R_0 + \gamma R_1 + \gamma^2 R_2 + \dotsb) = \max_a E(R_0|a) + \gamma \underset{V^*(S')}{\underbrace{\max_\pi E_\pi(R_1 + \gamma R_2 + \dotsb)}}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V^*(s) &amp;= \max_\pi E_\pi(R_0 + \gamma R_1 + \gamma^2 R_2 + \dotsb) \\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 = \max_a \left[ E(R_0|A=a) + \gamma \sum_{s'} T(s,a,s') \max_\pi E_\pi(R_1 + \gamma R_2 + \dotsb|S'=s') \right]\\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 = \max_a R(s,a) + \sum_{s'} T(s,a,s') V^*(s')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49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V^*(s) = \max_\pi E_\pi(R_0 + \gamma R_1 + \gamma^2 R_2 + \dotsb) = \max_a E(R_0|a) + \gamma \underset{V^*(S')}{\underbrace{\max_\pi E_\pi(R_1 + \gamma R_2 + \dotsb)}}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V^*(s) &amp;= \max_\pi E_\pi(R_0 + \gamma R_1 + \gamma^2 R_2 + \dotsb) \\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 = \max_a \left[ E(R_0|A=a) + \gamma \sum_{s'} T(s,a,s') \max_\pi E_\pi(R_1 + \gamma R_2 + \dotsb|S'=s') \right]\\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 = \max_a R(s,a) + \sum_{s'} T(s,a,s') V^*(s')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49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V^*(s) = \max_\pi E_\pi(R_0 + \gamma R_1 + \gamma^2 R_2 + \dotsb) = \max_a E(R_0|a) + \gamma \underset{V^*(S')}{\underbrace{\max_\pi E_\pi(R_1 + \gamma R_2 + \dotsb)}}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V^*(s) &amp;= \max_\pi E_\pi(R_0 + \gamma R_1 + \gamma^2 R_2 + \dotsb) \\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 = \max_a \left[ E(R_0|A=a) + \gamma \sum_{s'} T(s,a,s') \max_\pi E_\pi(R_1 + \gamma R_2 + \dotsb|S'=s') \right]\\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 = \max_a R(s,a) + \sum_{s'} T(s,a,s') V^*(s')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0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V^*(s) = \max_\pi E_\pi(R_0 + \gamma R_1 + \gamma^2 R_2 + \dotsb) = \max_a E(R_0|a) + \gamma \underset{V^*(S')}{\underbrace{\max_\pi E_\pi(R_1 + \gamma R_2 + \dotsb)}}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V^*(s) &amp;= \max_\pi E_\pi(R_0 + \gamma R_1 + \gamma^2 R_2 + \dotsb) \\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 = \max_a \left[ E(R_0|A=a) + \gamma \sum_{s'} T(s,a,s') \max_\pi E_\pi(R_1 + \gamma R_2 + \dotsb|S'=s') \right]\\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 = \max_a R(s,a) + \sum_{s'} T(s,a,s') V^*(s')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0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V_\pi(s) &amp;= E_\pi(R_0 + \gamma R_1 + \gamma^2 R_2 + \dotsb | S_0=s) \\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&amp;= E_\pi(R_0|S_0=s) + \gamma E_\pi(R_1 + \gamma R_2 + \dotsb | S_0=s)\\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&amp;= R(s,\pi(s)) + \gamma E_\pi( E_\pi(R_1 + \gamma R_2 + \dotsb | S_0=s, S_1=s') | S_0=s )\\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&amp;= R(s,\pi(s)) + \gamma E_\pi( E_\pi(R_1 + \gamma R_2 + \dotsb | S_1=s') | S_0=s )\\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&amp;= R(s,\pi(s)) + \gamma E_\pi( V_\pi(s') | S_0=s )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0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V_\pi(s) &amp;= R(s,\pi(s)) + \gamma E_\pi(V_\pi(s')|S_0=s)\\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 = R(s,\pi(s)) + \gamma \sum_{s'} T(s,\pi(s),s’) \times V_\pi(s')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0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V^*(s) &amp;= \max_\pi V_\pi(s) \\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&amp;= \max_\pi \left[ R(s,\pi(s)) + \gamma E_\pi( V_\pi(s')|S=s ) \right]\\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&amp;= \max_a \left[ R(s,a) + \gamma E\left( \max_\pi V_\pi(s') | S=s,A=a\right) \right]\\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&amp;= \max_a \left[ R(s,a) + \gamma \sum_{s'} T(s,a,s') V^*(s') 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0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Bef>
                <a:spcPts val="400"/>
              </a:spcBef>
            </a:pPr>
            <a:r>
              <a:rPr b="0" lang="pt-BR" sz="1200" spc="-1" strike="noStrike">
                <a:latin typeface="Arial"/>
                <a:ea typeface="Arial"/>
              </a:rPr>
              <a:t>Problemas: estados repetidos, busca nunca termina</a:t>
            </a:r>
            <a:endParaRPr b="0" lang="pt-BR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</a:pPr>
            <a:r>
              <a:rPr b="0" lang="pt-BR" sz="1200" spc="-1" strike="noStrike">
                <a:latin typeface="Arial"/>
                <a:ea typeface="Arial"/>
              </a:rPr>
              <a:t>Solução: programação dinâmica, profundidade limitada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1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spcBef>
                <a:spcPts val="400"/>
              </a:spcBef>
            </a:pPr>
            <a:r>
              <a:rPr b="0" lang="pt-BR" sz="1200" spc="-1" strike="noStrike">
                <a:latin typeface="Arial"/>
                <a:ea typeface="Arial"/>
              </a:rPr>
              <a:t>Problemas: busca nunca termina</a:t>
            </a:r>
            <a:endParaRPr b="0" lang="pt-BR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</a:pPr>
            <a:r>
              <a:rPr b="0" lang="pt-BR" sz="1200" spc="-1" strike="noStrike">
                <a:latin typeface="Arial"/>
                <a:ea typeface="Arial"/>
              </a:rPr>
              <a:t>Solução: profundidade limitada</a:t>
            </a:r>
            <a:endParaRPr b="0" lang="pt-BR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</a:pPr>
            <a:endParaRPr b="0" lang="pt-BR" sz="1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400"/>
              </a:spcBef>
            </a:pPr>
            <a:r>
              <a:rPr b="0" lang="pt-BR" sz="1200" spc="-1" strike="noStrike">
                <a:latin typeface="Arial"/>
                <a:ea typeface="Arial"/>
              </a:rPr>
              <a:t>Como escolher k?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1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V_{k+1}(s) &amp;= \max_a \left[ R(s,a) + \gamma E\left( V_k(s') | S=s,A=a\right) \right]\\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&amp;= \max_a \left[ R(s,a) + \gamma \sum_{s'} T(s,a,s') V_k(s') \right]\\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&amp;= \max_a Q_{k+1}(s,a)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1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Isso resolve primeiro problema (computar a partir do zero)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Mas não resolve segundo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1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Isso resolve segundo problema: grafo não é exponencial em k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1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V' = \max_a \left[ R(s,a) + \gamma \sum_{s'} T(s,a,s') \times V(s') 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2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Recompensa ao sair de estado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2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Convergiu para epsilon = 0.001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2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Convergiu para epsilon = 0.001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2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V^*(s) = \max_a \left[ R(s,a) + \gamma \sum_{s'} T(s,a,s') V^*(s') \right]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V_{k+1}(s) = \max_a \left[ R(s,a) + \gamma \sum_{s'} T(s,a,s') V_k(s') 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2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V^*(s) = \max_a \left[ R(s,a) + \gamma \sum_{s'} T(s,a,s') V^*(s') \right]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V_{k+1}(s) = \max_a \left[ R(s,a) + \gamma \sum_{s'} T(s,a,s') V_k(s') 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3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R(s,a) + \gamma\sum_{s'} T(s,a,s’)V'(s')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\gamma\sum_{s'} T(s,a,s')[V(s') - V(s)] \quad &amp;\leq \gamma \max_s | V(s) - V'(s) | \\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 &lt; \max_s | V(s) - V'(s) |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3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B(V) \mapsto V'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V'(s) = \max_a R(s,a) + \gamma\sum_{s’} T(s,a,s’)V(s')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Diferença converge para zero no infinito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3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|V_{k+1}-V^*| = | B(V_k) - V^* | \leq \gamma |V_k - V^*|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| B(V_k) - V^* | \leq \gamma^k |V_0 - V^*| \leq \frac{R_\text{max}}{1-\gamma}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3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\gamma^k \frac{R_\text{max}}{1-\gamma} \leq \epsilon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k \geq \log_{1/\gamma} \frac{R_\text{max}}{\epsilon(1-\gamma)}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48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U([r_0,r_1,\dotsc]) &amp;= r_0 + \gamma \cdot r_1 + \gamma^2 \cdot r_2 + \dotsb\\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&amp;= \sum_{t=0} \gamma^t \cdot r_t \\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&amp;\leq  \frac{1}{(1-\gamma)} \max_{s,a} R(s,a)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3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Convergiu para epsilon = 0.001, gamma = 0.9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4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\pi^*(s) = \arg\max_a \left[ R(s,a) + \gamma \sum_{s'} T(s,a,s') \times V^*(s') 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4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Convergiu para epsilon = 0.001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4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V' = \max_a \left[ R(s,a) + \gamma \sum_{s'} T(s,a,s') \times V(s') \right]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4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V(s) = \max_a \left[ R(s,a) + \gamma \sum_{s'} T(s,a,s') \times V(s') \right]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\delta \gets \max( \delta, |v - V(s)|)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48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Gamma = 1:  Esquerda: 10 10 10 10 10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Gamma = 0.1: Esquerda:  10        1   0.1  0.01 0.001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                    </a:t>
            </a:r>
            <a:r>
              <a:rPr b="0" lang="pt-BR" sz="2000" spc="-1" strike="noStrike">
                <a:latin typeface="Arial"/>
              </a:rPr>
              <a:t>Direita:  0.001 0.001 0.01    0.1        1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10 𝛄 ˆ3 = 𝛄 -&gt; 𝛄 (10 𝛄ˆ2 - 1) = 0 -&gt; 𝛄 = sqrt(0.1) 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54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V(s) =  R(s,\pi(s)) + \gamma \sum_{s'} T(s,\pi(s),s') \times V(s') 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49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Gamma = 1:  Esquerda: 10 10 10 10 1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Gamma = 0.1: Esquerda:  10        1   0.1  0.01 0.001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                    </a:t>
            </a:r>
            <a:r>
              <a:rPr b="0" lang="pt-BR" sz="2000" spc="-1" strike="noStrike">
                <a:latin typeface="Arial"/>
              </a:rPr>
              <a:t>Direita:  0.001 0.001 0.01    0.1        1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10 𝛄 ˆ3 = 𝛄 -&gt; 𝛄 (10 𝛄ˆ2 - 1) = 0 -&gt; 𝛄 = sqrt(0.1) 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49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Gamma = 1:  Esquerda: 10 10 10 10 1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Gamma = 0.1: Esquerda:  10        1   0.1  0.01 0.001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                        </a:t>
            </a:r>
            <a:r>
              <a:rPr b="0" lang="pt-BR" sz="2000" spc="-1" strike="noStrike">
                <a:latin typeface="Arial"/>
              </a:rPr>
              <a:t>Direita:  0.001 0.001 0.01    0.1        1 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10 𝛄 ˆ3 = 𝛄 -&gt; 𝛄 (10 𝛄ˆ2 - 1) = 0 -&gt; 𝛄 = sqrt(0.1) 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121917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06440" y="5526000"/>
            <a:ext cx="121917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0644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65352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28440" y="1890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650800" y="1890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06440" y="5526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528440" y="5526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650800" y="5526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06440" y="1890000"/>
            <a:ext cx="12191760" cy="696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121917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06440" y="673200"/>
            <a:ext cx="6298920" cy="335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40644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06440" y="1890000"/>
            <a:ext cx="12191760" cy="696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65352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06440" y="5526000"/>
            <a:ext cx="121917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121917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06440" y="5526000"/>
            <a:ext cx="121917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0644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65352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28440" y="1890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650800" y="1890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06440" y="5526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528440" y="5526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650800" y="5526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06440" y="1890000"/>
            <a:ext cx="12191760" cy="696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121917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121917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06440" y="673200"/>
            <a:ext cx="6298920" cy="335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0644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65352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06440" y="5526000"/>
            <a:ext cx="121917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121917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06440" y="5526000"/>
            <a:ext cx="121917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0644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665352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28440" y="1890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8650800" y="1890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06440" y="5526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4528440" y="5526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8650800" y="5526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406440" y="1890000"/>
            <a:ext cx="12191760" cy="696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121917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406440" y="673200"/>
            <a:ext cx="6298920" cy="335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0644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65352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06440" y="5526000"/>
            <a:ext cx="121917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121917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06440" y="5526000"/>
            <a:ext cx="121917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0644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65352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528440" y="1890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8650800" y="1890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406440" y="5526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4528440" y="5526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8650800" y="5526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406440" y="1890000"/>
            <a:ext cx="12191760" cy="696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121917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406440" y="673200"/>
            <a:ext cx="6298920" cy="335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0644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65352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06440" y="5526000"/>
            <a:ext cx="121917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121917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06440" y="5526000"/>
            <a:ext cx="121917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40644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665352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06440" y="673200"/>
            <a:ext cx="6298920" cy="335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528440" y="1890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8650800" y="1890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406440" y="5526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body"/>
          </p:nvPr>
        </p:nvSpPr>
        <p:spPr>
          <a:xfrm>
            <a:off x="4528440" y="5526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 type="body"/>
          </p:nvPr>
        </p:nvSpPr>
        <p:spPr>
          <a:xfrm>
            <a:off x="8650800" y="5526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subTitle"/>
          </p:nvPr>
        </p:nvSpPr>
        <p:spPr>
          <a:xfrm>
            <a:off x="406440" y="1890000"/>
            <a:ext cx="12191760" cy="696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121917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ubTitle"/>
          </p:nvPr>
        </p:nvSpPr>
        <p:spPr>
          <a:xfrm>
            <a:off x="406440" y="673200"/>
            <a:ext cx="6298920" cy="335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0644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65352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06440" y="5526000"/>
            <a:ext cx="121917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0644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121917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406440" y="5526000"/>
            <a:ext cx="121917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40644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665352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528440" y="1890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8650800" y="1890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body"/>
          </p:nvPr>
        </p:nvSpPr>
        <p:spPr>
          <a:xfrm>
            <a:off x="406440" y="5526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4" name="PlaceHolder 6"/>
          <p:cNvSpPr>
            <a:spLocks noGrp="1"/>
          </p:cNvSpPr>
          <p:nvPr>
            <p:ph type="body"/>
          </p:nvPr>
        </p:nvSpPr>
        <p:spPr>
          <a:xfrm>
            <a:off x="4528440" y="5526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5" name="PlaceHolder 7"/>
          <p:cNvSpPr>
            <a:spLocks noGrp="1"/>
          </p:cNvSpPr>
          <p:nvPr>
            <p:ph type="body"/>
          </p:nvPr>
        </p:nvSpPr>
        <p:spPr>
          <a:xfrm>
            <a:off x="8650800" y="5526000"/>
            <a:ext cx="392544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6961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653520" y="5526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653520" y="1890000"/>
            <a:ext cx="59493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06440" y="5526000"/>
            <a:ext cx="12191760" cy="3320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406080" y="6140880"/>
            <a:ext cx="12192120" cy="0"/>
          </a:xfrm>
          <a:prstGeom prst="line">
            <a:avLst/>
          </a:prstGeom>
          <a:ln w="381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06440" y="6426360"/>
            <a:ext cx="12191760" cy="270468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</a:pPr>
            <a:r>
              <a:rPr b="0" lang="pt-BR" sz="170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Title Text</a:t>
            </a:r>
            <a:endParaRPr b="0" lang="pt-BR" sz="17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06440" y="4267080"/>
            <a:ext cx="12191760" cy="1802880"/>
          </a:xfrm>
          <a:prstGeom prst="rect">
            <a:avLst/>
          </a:prstGeom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 Bold"/>
                <a:ea typeface="DIN Alternate Bold"/>
              </a:rPr>
              <a:t>Body Level One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 Bold"/>
                <a:ea typeface="DIN Alternate Bold"/>
              </a:rPr>
              <a:t>Body Level Two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 Bold"/>
                <a:ea typeface="DIN Alternate Bold"/>
              </a:rPr>
              <a:t>Body Level Three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 Bold"/>
                <a:ea typeface="DIN Alternate Bold"/>
              </a:rPr>
              <a:t>Body Level Four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a6aaa9"/>
                </a:solidFill>
                <a:latin typeface="DIN Alternate Bold"/>
                <a:ea typeface="DIN Alternate Bold"/>
              </a:rPr>
              <a:t>Body Level Five</a:t>
            </a:r>
            <a:endParaRPr b="0" lang="pt-BR" sz="5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219428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cb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06440" y="673200"/>
            <a:ext cx="6298920" cy="72360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Title Text</a:t>
            </a:r>
            <a:endParaRPr b="0" lang="pt-BR" sz="6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06440" y="1890000"/>
            <a:ext cx="12191760" cy="696132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 marL="3661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Body Level One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07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Body Level Two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5496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Body Level Three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69956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Four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4416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Five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406440" y="1905120"/>
            <a:ext cx="12191760" cy="610848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Body Level One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Body Level Two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3334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Three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780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Four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2226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Five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406440" y="673200"/>
            <a:ext cx="12191760" cy="72360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Title Text</a:t>
            </a:r>
            <a:endParaRPr b="0" lang="pt-BR" sz="6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Click to edit the title text format</a:t>
            </a:r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body"/>
          </p:nvPr>
        </p:nvSpPr>
        <p:spPr>
          <a:xfrm>
            <a:off x="406440" y="-4844160"/>
            <a:ext cx="11175480" cy="5758200"/>
          </a:xfrm>
          <a:prstGeom prst="rect">
            <a:avLst/>
          </a:prstGeom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17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Text</a:t>
            </a:r>
            <a:endParaRPr b="0" lang="pt-BR" sz="2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06440" y="2743200"/>
            <a:ext cx="12191760" cy="610848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Body Level One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Two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3334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Three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780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Four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2226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Body Level Five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title"/>
          </p:nvPr>
        </p:nvSpPr>
        <p:spPr>
          <a:xfrm>
            <a:off x="406440" y="1536840"/>
            <a:ext cx="12191760" cy="72360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Title Text</a:t>
            </a:r>
            <a:endParaRPr b="0" lang="pt-BR" sz="6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ldNum"/>
          </p:nvPr>
        </p:nvSpPr>
        <p:spPr>
          <a:xfrm>
            <a:off x="12186720" y="431640"/>
            <a:ext cx="406440" cy="456840"/>
          </a:xfrm>
          <a:prstGeom prst="rect">
            <a:avLst/>
          </a:prstGeom>
        </p:spPr>
        <p:txBody>
          <a:bodyPr lIns="50760" rIns="50760" tIns="50760" bIns="50760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2000" spc="-1" strike="noStrike">
                <a:solidFill>
                  <a:srgbClr val="838787"/>
                </a:solidFill>
                <a:latin typeface="Avenir Next Medium"/>
              </a:rPr>
              <a:t>Click to edit the title text format</a:t>
            </a:r>
            <a:endParaRPr b="0" lang="pt-BR" sz="20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Click to edit the outline text format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Second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Third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</a:rPr>
              <a:t>Fourth Outline Level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Fifth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Sixth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</a:rPr>
              <a:t>Seventh Outline Level</a:t>
            </a:r>
            <a:endParaRPr b="0" lang="pt-BR" sz="20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tif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tif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9.tif"/><Relationship Id="rId9" Type="http://schemas.openxmlformats.org/officeDocument/2006/relationships/image" Target="../media/image10.tif"/><Relationship Id="rId10" Type="http://schemas.openxmlformats.org/officeDocument/2006/relationships/image" Target="../media/image11.tif"/><Relationship Id="rId11" Type="http://schemas.openxmlformats.org/officeDocument/2006/relationships/image" Target="../media/image12.tif"/><Relationship Id="rId12" Type="http://schemas.openxmlformats.org/officeDocument/2006/relationships/image" Target="../media/image13.tif"/><Relationship Id="rId13" Type="http://schemas.openxmlformats.org/officeDocument/2006/relationships/image" Target="../media/image14.tif"/><Relationship Id="rId14" Type="http://schemas.openxmlformats.org/officeDocument/2006/relationships/image" Target="../media/image15.tif"/><Relationship Id="rId15" Type="http://schemas.openxmlformats.org/officeDocument/2006/relationships/image" Target="../media/image16.tif"/><Relationship Id="rId16" Type="http://schemas.openxmlformats.org/officeDocument/2006/relationships/image" Target="../media/image17.tif"/><Relationship Id="rId17" Type="http://schemas.openxmlformats.org/officeDocument/2006/relationships/image" Target="../media/image18.tif"/><Relationship Id="rId18" Type="http://schemas.openxmlformats.org/officeDocument/2006/relationships/image" Target="../media/image19.tif"/><Relationship Id="rId19" Type="http://schemas.openxmlformats.org/officeDocument/2006/relationships/slideLayout" Target="../slideLayouts/slideLayout2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27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2.tif"/><Relationship Id="rId2" Type="http://schemas.openxmlformats.org/officeDocument/2006/relationships/image" Target="../media/image43.tif"/><Relationship Id="rId3" Type="http://schemas.openxmlformats.org/officeDocument/2006/relationships/image" Target="../media/image44.tif"/><Relationship Id="rId4" Type="http://schemas.openxmlformats.org/officeDocument/2006/relationships/image" Target="../media/image45.tif"/><Relationship Id="rId5" Type="http://schemas.openxmlformats.org/officeDocument/2006/relationships/image" Target="../media/image46.tif"/><Relationship Id="rId6" Type="http://schemas.openxmlformats.org/officeDocument/2006/relationships/image" Target="../media/image47.tif"/><Relationship Id="rId7" Type="http://schemas.openxmlformats.org/officeDocument/2006/relationships/image" Target="../media/image48.tif"/><Relationship Id="rId8" Type="http://schemas.openxmlformats.org/officeDocument/2006/relationships/image" Target="../media/image49.tif"/><Relationship Id="rId9" Type="http://schemas.openxmlformats.org/officeDocument/2006/relationships/image" Target="../media/image50.tif"/><Relationship Id="rId10" Type="http://schemas.openxmlformats.org/officeDocument/2006/relationships/image" Target="../media/image51.tif"/><Relationship Id="rId11" Type="http://schemas.openxmlformats.org/officeDocument/2006/relationships/image" Target="../media/image52.tif"/><Relationship Id="rId12" Type="http://schemas.openxmlformats.org/officeDocument/2006/relationships/image" Target="../media/image53.tif"/><Relationship Id="rId13" Type="http://schemas.openxmlformats.org/officeDocument/2006/relationships/image" Target="../media/image54.tif"/><Relationship Id="rId14" Type="http://schemas.openxmlformats.org/officeDocument/2006/relationships/image" Target="../media/image55.tif"/><Relationship Id="rId15" Type="http://schemas.openxmlformats.org/officeDocument/2006/relationships/image" Target="../media/image56.tif"/><Relationship Id="rId16" Type="http://schemas.openxmlformats.org/officeDocument/2006/relationships/image" Target="../media/image57.tif"/><Relationship Id="rId17" Type="http://schemas.openxmlformats.org/officeDocument/2006/relationships/image" Target="../media/image58.tif"/><Relationship Id="rId18" Type="http://schemas.openxmlformats.org/officeDocument/2006/relationships/image" Target="../media/image59.tif"/><Relationship Id="rId19" Type="http://schemas.openxmlformats.org/officeDocument/2006/relationships/image" Target="../media/image60.tif"/><Relationship Id="rId20" Type="http://schemas.openxmlformats.org/officeDocument/2006/relationships/image" Target="../media/image61.tif"/><Relationship Id="rId21" Type="http://schemas.openxmlformats.org/officeDocument/2006/relationships/image" Target="../media/image62.tif"/><Relationship Id="rId22" Type="http://schemas.openxmlformats.org/officeDocument/2006/relationships/image" Target="../media/image63.tif"/><Relationship Id="rId23" Type="http://schemas.openxmlformats.org/officeDocument/2006/relationships/image" Target="../media/image64.tif"/><Relationship Id="rId24" Type="http://schemas.openxmlformats.org/officeDocument/2006/relationships/image" Target="../media/image65.tif"/><Relationship Id="rId25" Type="http://schemas.openxmlformats.org/officeDocument/2006/relationships/image" Target="../media/image66.tif"/><Relationship Id="rId26" Type="http://schemas.openxmlformats.org/officeDocument/2006/relationships/image" Target="../media/image67.tif"/><Relationship Id="rId27" Type="http://schemas.openxmlformats.org/officeDocument/2006/relationships/image" Target="../media/image68.tif"/><Relationship Id="rId28" Type="http://schemas.openxmlformats.org/officeDocument/2006/relationships/image" Target="../media/image69.tif"/><Relationship Id="rId29" Type="http://schemas.openxmlformats.org/officeDocument/2006/relationships/image" Target="../media/image70.tif"/><Relationship Id="rId30" Type="http://schemas.openxmlformats.org/officeDocument/2006/relationships/image" Target="../media/image71.tif"/><Relationship Id="rId31" Type="http://schemas.openxmlformats.org/officeDocument/2006/relationships/image" Target="../media/image72.png"/><Relationship Id="rId32" Type="http://schemas.openxmlformats.org/officeDocument/2006/relationships/image" Target="../media/image73.tif"/><Relationship Id="rId33" Type="http://schemas.openxmlformats.org/officeDocument/2006/relationships/image" Target="../media/image74.tif"/><Relationship Id="rId34" Type="http://schemas.openxmlformats.org/officeDocument/2006/relationships/image" Target="../media/image75.tif"/><Relationship Id="rId35" Type="http://schemas.openxmlformats.org/officeDocument/2006/relationships/slideLayout" Target="../slideLayouts/slideLayout51.xml"/><Relationship Id="rId36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slideLayout" Target="../slideLayouts/slideLayout27.xml"/><Relationship Id="rId5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slideLayout" Target="../slideLayouts/slideLayout27.xml"/><Relationship Id="rId5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slideLayout" Target="../slideLayouts/slideLayout27.xml"/><Relationship Id="rId5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slideLayout" Target="../slideLayouts/slideLayout27.xml"/><Relationship Id="rId5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slideLayout" Target="../slideLayouts/slideLayout27.xml"/><Relationship Id="rId4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slideLayout" Target="../slideLayouts/slideLayout27.xml"/><Relationship Id="rId5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95.jpeg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slideLayout" Target="../slideLayouts/slideLayout2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slideLayout" Target="../slideLayouts/slideLayout27.xml"/><Relationship Id="rId4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tif"/><Relationship Id="rId3" Type="http://schemas.openxmlformats.org/officeDocument/2006/relationships/image" Target="../media/image100.png"/><Relationship Id="rId4" Type="http://schemas.openxmlformats.org/officeDocument/2006/relationships/slideLayout" Target="../slideLayouts/slideLayout63.xml"/><Relationship Id="rId5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slideLayout" Target="../slideLayouts/slideLayout27.xml"/><Relationship Id="rId4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slideLayout" Target="../slideLayouts/slideLayout27.xml"/><Relationship Id="rId5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06.jpeg"/><Relationship Id="rId2" Type="http://schemas.openxmlformats.org/officeDocument/2006/relationships/chart" Target="../charts/chart3.xml"/><Relationship Id="rId3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slideLayout" Target="../slideLayouts/slideLayout27.xml"/><Relationship Id="rId5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27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" descr="Image"/>
          <p:cNvPicPr/>
          <p:nvPr/>
        </p:nvPicPr>
        <p:blipFill>
          <a:blip r:embed="rId1"/>
          <a:stretch/>
        </p:blipFill>
        <p:spPr>
          <a:xfrm>
            <a:off x="-816840" y="720"/>
            <a:ext cx="14637960" cy="9751680"/>
          </a:xfrm>
          <a:prstGeom prst="rect">
            <a:avLst/>
          </a:prstGeom>
          <a:ln w="12600">
            <a:noFill/>
          </a:ln>
        </p:spPr>
      </p:pic>
      <p:sp>
        <p:nvSpPr>
          <p:cNvPr id="243" name="TextShape 1"/>
          <p:cNvSpPr txBox="1"/>
          <p:nvPr/>
        </p:nvSpPr>
        <p:spPr>
          <a:xfrm>
            <a:off x="406440" y="1536840"/>
            <a:ext cx="12191760" cy="723600"/>
          </a:xfrm>
          <a:prstGeom prst="rect">
            <a:avLst/>
          </a:prstGeom>
          <a:solidFill>
            <a:srgbClr val="222222">
              <a:alpha val="70000"/>
            </a:srgbClr>
          </a:solidFill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102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inteligência artificial</a:t>
            </a:r>
            <a:br/>
            <a:endParaRPr b="0" lang="pt-BR" sz="102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406440" y="3895200"/>
            <a:ext cx="12191760" cy="3376800"/>
          </a:xfrm>
          <a:prstGeom prst="rect">
            <a:avLst/>
          </a:prstGeom>
          <a:noFill/>
          <a:ln w="12600">
            <a:noFill/>
          </a:ln>
          <a:effectLst>
            <a:outerShdw dist="0" dir="0">
              <a:srgbClr val="000000"/>
            </a:outerShdw>
          </a:effectLst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fdcb56"/>
              </a:buClr>
              <a:buSzPct val="105000"/>
              <a:buFont typeface="Avenir Next Regular"/>
              <a:buChar char="‣"/>
            </a:pPr>
            <a:r>
              <a:rPr b="0" lang="pt-BR" sz="3400" spc="-1" strike="noStrike">
                <a:solidFill>
                  <a:srgbClr val="fdcb56"/>
                </a:solidFill>
                <a:latin typeface="Avenir Next Medium"/>
                <a:ea typeface="Avenir Next Medium"/>
              </a:rPr>
              <a:t>mac0425/5739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6546240" y="-101160"/>
            <a:ext cx="6235200" cy="712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spcBef>
                <a:spcPts val="2401"/>
              </a:spcBef>
            </a:pPr>
            <a:br/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Almost Human (2013)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46" name="Line 4"/>
          <p:cNvSpPr/>
          <p:nvPr/>
        </p:nvSpPr>
        <p:spPr>
          <a:xfrm>
            <a:off x="406080" y="6140880"/>
            <a:ext cx="12192120" cy="0"/>
          </a:xfrm>
          <a:prstGeom prst="line">
            <a:avLst/>
          </a:prstGeom>
          <a:ln w="381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5"/>
          <p:cNvSpPr/>
          <p:nvPr/>
        </p:nvSpPr>
        <p:spPr>
          <a:xfrm>
            <a:off x="-167760" y="8181000"/>
            <a:ext cx="9212040" cy="833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599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iteração de valor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381960" y="9174240"/>
            <a:ext cx="2842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Cap. 16 e 17 do AIMA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406440" y="2064960"/>
            <a:ext cx="12191760" cy="72230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17960" indent="-41760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Aditividade</a:t>
            </a:r>
            <a:endParaRPr b="0" lang="pt-BR" sz="282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35560" indent="-41760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2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E(</a:t>
            </a: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a*X + b*Y</a:t>
            </a:r>
            <a:r>
              <a:rPr b="0" lang="pt-BR" sz="282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) = </a:t>
            </a: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r>
              <a:rPr b="0" lang="pt-BR" sz="282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*E(</a:t>
            </a: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X</a:t>
            </a:r>
            <a:r>
              <a:rPr b="0" lang="pt-BR" sz="282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) + </a:t>
            </a: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r>
              <a:rPr b="0" lang="pt-BR" sz="282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*E(</a:t>
            </a: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Y</a:t>
            </a:r>
            <a:r>
              <a:rPr b="0" lang="pt-BR" sz="282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)</a:t>
            </a:r>
            <a:endParaRPr b="0" lang="pt-BR" sz="282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599"/>
              </a:spcBef>
            </a:pPr>
            <a:endParaRPr b="0" lang="pt-BR" sz="2820" spc="-1" strike="noStrike">
              <a:solidFill>
                <a:srgbClr val="a6aaa9"/>
              </a:solidFill>
              <a:latin typeface="Avenir Next Medium"/>
            </a:endParaRPr>
          </a:p>
          <a:p>
            <a:pPr marL="417960" indent="-41760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Esperança de funções</a:t>
            </a:r>
            <a:endParaRPr b="0" lang="pt-BR" sz="282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35560" indent="-41760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2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E( </a:t>
            </a: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f(X)</a:t>
            </a:r>
            <a:r>
              <a:rPr b="0" lang="pt-BR" sz="282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) = Σ</a:t>
            </a:r>
            <a:r>
              <a:rPr b="0" lang="pt-BR" sz="2818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x</a:t>
            </a:r>
            <a:r>
              <a:rPr b="0" lang="pt-BR" sz="2818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 </a:t>
            </a:r>
            <a:r>
              <a:rPr b="0" lang="pt-BR" sz="282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Pr(</a:t>
            </a: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X=x</a:t>
            </a:r>
            <a:r>
              <a:rPr b="0" lang="pt-BR" sz="282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)*</a:t>
            </a: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f(x)</a:t>
            </a:r>
            <a:r>
              <a:rPr b="0" lang="pt-BR" sz="282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</a:t>
            </a:r>
            <a:endParaRPr b="0" lang="pt-BR" sz="2820" spc="-1" strike="noStrike">
              <a:solidFill>
                <a:srgbClr val="a6aaa9"/>
              </a:solidFill>
              <a:latin typeface="Avenir Next Medium"/>
            </a:endParaRPr>
          </a:p>
          <a:p>
            <a:endParaRPr b="0" lang="pt-BR" sz="2820" spc="-1" strike="noStrike">
              <a:solidFill>
                <a:srgbClr val="a6aaa9"/>
              </a:solidFill>
              <a:latin typeface="Avenir Next Medium"/>
            </a:endParaRPr>
          </a:p>
          <a:p>
            <a:pPr marL="417960" indent="-41760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Lei da esperança total</a:t>
            </a:r>
            <a:endParaRPr b="0" lang="pt-BR" sz="282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35560" indent="-41760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2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E(X) = E( </a:t>
            </a: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E(X|Y=y)</a:t>
            </a:r>
            <a:r>
              <a:rPr b="0" lang="pt-BR" sz="282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) = Σ</a:t>
            </a:r>
            <a:r>
              <a:rPr b="0" lang="pt-BR" sz="2818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y</a:t>
            </a:r>
            <a:r>
              <a:rPr b="0" lang="pt-BR" sz="282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Pr(Y=y)*</a:t>
            </a: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E(X|Y=y)</a:t>
            </a:r>
            <a:endParaRPr b="0" lang="pt-BR" sz="282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35560" indent="-41760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2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E(X|Z=z) = E( </a:t>
            </a: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E(X|Y=y,Z=z) </a:t>
            </a:r>
            <a:r>
              <a:rPr b="0" lang="pt-BR" sz="282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| Z=z ) = Σ</a:t>
            </a:r>
            <a:r>
              <a:rPr b="0" lang="pt-BR" sz="2818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y</a:t>
            </a:r>
            <a:r>
              <a:rPr b="0" lang="pt-BR" sz="282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Pr(Y=y|Z=z)*</a:t>
            </a:r>
            <a:r>
              <a:rPr b="0" lang="pt-BR" sz="282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E(X|Y=y,Z=z)</a:t>
            </a:r>
            <a:endParaRPr b="0" lang="pt-BR" sz="282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valor esperado: Propriedades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406440" y="1905120"/>
            <a:ext cx="12191760" cy="12110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Episódio: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S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0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R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0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A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0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S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R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A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S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R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…, A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T-1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S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T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R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T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Exemplo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375" name="G_0_=_R_0_+_R_1_.pdf" descr="G_0_=_R_0_+_R_1_.pdf"/>
          <p:cNvPicPr/>
          <p:nvPr/>
        </p:nvPicPr>
        <p:blipFill>
          <a:blip r:embed="rId1"/>
          <a:stretch/>
        </p:blipFill>
        <p:spPr>
          <a:xfrm>
            <a:off x="1003320" y="3314520"/>
            <a:ext cx="4774680" cy="397800"/>
          </a:xfrm>
          <a:prstGeom prst="rect">
            <a:avLst/>
          </a:prstGeom>
          <a:ln w="12600">
            <a:noFill/>
          </a:ln>
        </p:spPr>
      </p:pic>
      <p:pic>
        <p:nvPicPr>
          <p:cNvPr id="376" name="G_1_=_R_1_+_dots.pdf" descr="G_1_=_R_1_+_dots.pdf"/>
          <p:cNvPicPr/>
          <p:nvPr/>
        </p:nvPicPr>
        <p:blipFill>
          <a:blip r:embed="rId2"/>
          <a:stretch/>
        </p:blipFill>
        <p:spPr>
          <a:xfrm>
            <a:off x="984240" y="3963960"/>
            <a:ext cx="3733560" cy="384840"/>
          </a:xfrm>
          <a:prstGeom prst="rect">
            <a:avLst/>
          </a:prstGeom>
          <a:ln w="12600">
            <a:noFill/>
          </a:ln>
        </p:spPr>
      </p:pic>
      <p:sp>
        <p:nvSpPr>
          <p:cNvPr id="377" name="CustomShape 3"/>
          <p:cNvSpPr/>
          <p:nvPr/>
        </p:nvSpPr>
        <p:spPr>
          <a:xfrm>
            <a:off x="3893040" y="4937400"/>
            <a:ext cx="54702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usando aditividade: E(X+Y) = E(X) + E(Y) 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78" name="CustomShape 4"/>
          <p:cNvSpPr/>
          <p:nvPr/>
        </p:nvSpPr>
        <p:spPr>
          <a:xfrm>
            <a:off x="3715200" y="6247800"/>
            <a:ext cx="81860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usando esperança total: E(X|Z) = E( E(X|Y,Z) | Z ) e Markoviano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79" name="CustomShape 5"/>
          <p:cNvSpPr/>
          <p:nvPr/>
        </p:nvSpPr>
        <p:spPr>
          <a:xfrm>
            <a:off x="3951000" y="7619760"/>
            <a:ext cx="4368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usando E(constante) = constante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380" name="E(G_0|A_0,_dotsc.pdf" descr="E(G_0|A_0,_dotsc.pdf"/>
          <p:cNvPicPr/>
          <p:nvPr/>
        </p:nvPicPr>
        <p:blipFill>
          <a:blip r:embed="rId3"/>
          <a:stretch/>
        </p:blipFill>
        <p:spPr>
          <a:xfrm>
            <a:off x="259920" y="5457240"/>
            <a:ext cx="4254120" cy="448560"/>
          </a:xfrm>
          <a:prstGeom prst="rect">
            <a:avLst/>
          </a:prstGeom>
          <a:ln w="12600">
            <a:noFill/>
          </a:ln>
        </p:spPr>
      </p:pic>
      <p:pic>
        <p:nvPicPr>
          <p:cNvPr id="381" name="Image" descr="Image"/>
          <p:cNvPicPr/>
          <p:nvPr/>
        </p:nvPicPr>
        <p:blipFill>
          <a:blip r:embed="rId4"/>
          <a:stretch/>
        </p:blipFill>
        <p:spPr>
          <a:xfrm>
            <a:off x="4692600" y="5457240"/>
            <a:ext cx="8127720" cy="448560"/>
          </a:xfrm>
          <a:prstGeom prst="rect">
            <a:avLst/>
          </a:prstGeom>
          <a:ln w="12600">
            <a:noFill/>
          </a:ln>
        </p:spPr>
      </p:pic>
      <p:pic>
        <p:nvPicPr>
          <p:cNvPr id="382" name="Image" descr="Image"/>
          <p:cNvPicPr/>
          <p:nvPr/>
        </p:nvPicPr>
        <p:blipFill>
          <a:blip r:embed="rId5"/>
          <a:stretch/>
        </p:blipFill>
        <p:spPr>
          <a:xfrm>
            <a:off x="4288320" y="6900120"/>
            <a:ext cx="8559360" cy="448560"/>
          </a:xfrm>
          <a:prstGeom prst="rect">
            <a:avLst/>
          </a:prstGeom>
          <a:ln w="12600">
            <a:noFill/>
          </a:ln>
        </p:spPr>
      </p:pic>
      <p:pic>
        <p:nvPicPr>
          <p:cNvPr id="383" name="Image" descr="Image"/>
          <p:cNvPicPr/>
          <p:nvPr/>
        </p:nvPicPr>
        <p:blipFill>
          <a:blip r:embed="rId6"/>
          <a:stretch/>
        </p:blipFill>
        <p:spPr>
          <a:xfrm>
            <a:off x="4250880" y="8247240"/>
            <a:ext cx="7899120" cy="448560"/>
          </a:xfrm>
          <a:prstGeom prst="rect">
            <a:avLst/>
          </a:prstGeom>
          <a:ln w="12600">
            <a:noFill/>
          </a:ln>
        </p:spPr>
      </p:pic>
      <p:pic>
        <p:nvPicPr>
          <p:cNvPr id="384" name="Rightarrow_G_0_=.pdf" descr="Rightarrow_G_0_=.pdf"/>
          <p:cNvPicPr/>
          <p:nvPr/>
        </p:nvPicPr>
        <p:blipFill>
          <a:blip r:embed="rId7"/>
          <a:stretch/>
        </p:blipFill>
        <p:spPr>
          <a:xfrm>
            <a:off x="6868800" y="3614760"/>
            <a:ext cx="3174480" cy="3978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V_pi(s)_&amp;=_E_pi(.pdf" descr="V_pi(s)_&amp;=_E_pi(.pdf"/>
          <p:cNvPicPr/>
          <p:nvPr/>
        </p:nvPicPr>
        <p:blipFill>
          <a:blip r:embed="rId1"/>
          <a:stretch/>
        </p:blipFill>
        <p:spPr>
          <a:xfrm>
            <a:off x="527040" y="3467160"/>
            <a:ext cx="11950200" cy="2819160"/>
          </a:xfrm>
          <a:prstGeom prst="rect">
            <a:avLst/>
          </a:prstGeom>
          <a:ln w="12600">
            <a:noFill/>
          </a:ln>
        </p:spPr>
      </p:pic>
      <p:sp>
        <p:nvSpPr>
          <p:cNvPr id="386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função Valor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1291680" y="3966840"/>
            <a:ext cx="11426760" cy="36738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V_pi(s)_&amp;=_E_pi(.pdf" descr="V_pi(s)_&amp;=_E_pi(.pdf"/>
          <p:cNvPicPr/>
          <p:nvPr/>
        </p:nvPicPr>
        <p:blipFill>
          <a:blip r:embed="rId1"/>
          <a:stretch/>
        </p:blipFill>
        <p:spPr>
          <a:xfrm>
            <a:off x="527040" y="3467160"/>
            <a:ext cx="11950200" cy="2819160"/>
          </a:xfrm>
          <a:prstGeom prst="rect">
            <a:avLst/>
          </a:prstGeom>
          <a:ln w="12600">
            <a:noFill/>
          </a:ln>
        </p:spPr>
      </p:pic>
      <p:sp>
        <p:nvSpPr>
          <p:cNvPr id="389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função Valor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8861400" y="3259080"/>
            <a:ext cx="15138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aditividade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8167320" y="3686040"/>
            <a:ext cx="2476440" cy="56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43"/>
                </a:lnTo>
                <a:cubicBezTo>
                  <a:pt x="21487" y="5100"/>
                  <a:pt x="21012" y="9868"/>
                  <a:pt x="20243" y="13657"/>
                </a:cubicBezTo>
                <a:cubicBezTo>
                  <a:pt x="19320" y="18206"/>
                  <a:pt x="18040" y="21045"/>
                  <a:pt x="16660" y="2160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4"/>
          <p:cNvSpPr/>
          <p:nvPr/>
        </p:nvSpPr>
        <p:spPr>
          <a:xfrm>
            <a:off x="8217360" y="2850120"/>
            <a:ext cx="28015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E(X+Y) = E(X) + E(Y)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93" name="CustomShape 5"/>
          <p:cNvSpPr/>
          <p:nvPr/>
        </p:nvSpPr>
        <p:spPr>
          <a:xfrm>
            <a:off x="1291680" y="4567680"/>
            <a:ext cx="11426760" cy="30729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V_pi(s)_&amp;=_E_pi(.pdf" descr="V_pi(s)_&amp;=_E_pi(.pdf"/>
          <p:cNvPicPr/>
          <p:nvPr/>
        </p:nvPicPr>
        <p:blipFill>
          <a:blip r:embed="rId1"/>
          <a:stretch/>
        </p:blipFill>
        <p:spPr>
          <a:xfrm>
            <a:off x="527040" y="3467160"/>
            <a:ext cx="11950200" cy="2819160"/>
          </a:xfrm>
          <a:prstGeom prst="rect">
            <a:avLst/>
          </a:prstGeom>
          <a:ln w="12600">
            <a:noFill/>
          </a:ln>
        </p:spPr>
      </p:pic>
      <p:sp>
        <p:nvSpPr>
          <p:cNvPr id="395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função Valor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96" name="CustomShape 2"/>
          <p:cNvSpPr/>
          <p:nvPr/>
        </p:nvSpPr>
        <p:spPr>
          <a:xfrm>
            <a:off x="10444680" y="3797280"/>
            <a:ext cx="2086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esperança total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10116000" y="4302720"/>
            <a:ext cx="2731680" cy="565200"/>
          </a:xfrm>
          <a:custGeom>
            <a:avLst/>
            <a:gdLst/>
            <a:ahLst/>
            <a:rect l="l" t="t" r="r" b="b"/>
            <a:pathLst>
              <a:path w="21446" h="21600">
                <a:moveTo>
                  <a:pt x="0" y="526"/>
                </a:moveTo>
                <a:lnTo>
                  <a:pt x="21200" y="0"/>
                </a:lnTo>
                <a:cubicBezTo>
                  <a:pt x="21600" y="4807"/>
                  <a:pt x="21507" y="10252"/>
                  <a:pt x="20951" y="14673"/>
                </a:cubicBezTo>
                <a:cubicBezTo>
                  <a:pt x="20536" y="17967"/>
                  <a:pt x="19892" y="20425"/>
                  <a:pt x="19135" y="21600"/>
                </a:cubicBez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4"/>
          <p:cNvSpPr/>
          <p:nvPr/>
        </p:nvSpPr>
        <p:spPr>
          <a:xfrm>
            <a:off x="10147320" y="3423600"/>
            <a:ext cx="29160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E(X|Z) = E(E(X|Z)|Y,Z)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99" name="CustomShape 5"/>
          <p:cNvSpPr/>
          <p:nvPr/>
        </p:nvSpPr>
        <p:spPr>
          <a:xfrm>
            <a:off x="1291680" y="5181840"/>
            <a:ext cx="11426760" cy="24588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V_pi(s)_&amp;=_E_pi(.pdf" descr="V_pi(s)_&amp;=_E_pi(.pdf"/>
          <p:cNvPicPr/>
          <p:nvPr/>
        </p:nvPicPr>
        <p:blipFill>
          <a:blip r:embed="rId1"/>
          <a:stretch/>
        </p:blipFill>
        <p:spPr>
          <a:xfrm>
            <a:off x="527040" y="3467160"/>
            <a:ext cx="11950200" cy="2819160"/>
          </a:xfrm>
          <a:prstGeom prst="rect">
            <a:avLst/>
          </a:prstGeom>
          <a:ln w="12600">
            <a:noFill/>
          </a:ln>
        </p:spPr>
      </p:pic>
      <p:sp>
        <p:nvSpPr>
          <p:cNvPr id="401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função Valor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1291680" y="5805360"/>
            <a:ext cx="11426760" cy="17082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3"/>
          <p:cNvSpPr/>
          <p:nvPr/>
        </p:nvSpPr>
        <p:spPr>
          <a:xfrm>
            <a:off x="11211840" y="5395320"/>
            <a:ext cx="15688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Markoviano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04" name="CustomShape 4"/>
          <p:cNvSpPr/>
          <p:nvPr/>
        </p:nvSpPr>
        <p:spPr>
          <a:xfrm>
            <a:off x="9728280" y="5815440"/>
            <a:ext cx="32223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Pr(G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t+1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|S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,S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t-1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)=Pr(G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t+1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|S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)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função Valor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4681440" y="6429600"/>
            <a:ext cx="29919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=Σ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s’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T(s,𝛑(s),s’) * 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𝛑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(s’)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407" name="V_pi(s)_&amp;=_E_pi(.pdf" descr="V_pi(s)_&amp;=_E_pi(.pdf"/>
          <p:cNvPicPr/>
          <p:nvPr/>
        </p:nvPicPr>
        <p:blipFill>
          <a:blip r:embed="rId1"/>
          <a:stretch/>
        </p:blipFill>
        <p:spPr>
          <a:xfrm>
            <a:off x="527040" y="3467160"/>
            <a:ext cx="11950200" cy="28191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função valor: recorrência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409" name="Image" descr="Image"/>
          <p:cNvPicPr/>
          <p:nvPr/>
        </p:nvPicPr>
        <p:blipFill>
          <a:blip r:embed="rId1"/>
          <a:stretch/>
        </p:blipFill>
        <p:spPr>
          <a:xfrm>
            <a:off x="2031840" y="4712040"/>
            <a:ext cx="8940600" cy="16506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Política ótima escolhe melhor ação agora e continua agindo otimamente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11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princípio da otimAlidade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412" name="Image" descr="Image"/>
          <p:cNvPicPr/>
          <p:nvPr/>
        </p:nvPicPr>
        <p:blipFill>
          <a:blip r:embed="rId1"/>
          <a:stretch/>
        </p:blipFill>
        <p:spPr>
          <a:xfrm>
            <a:off x="1041480" y="4121280"/>
            <a:ext cx="10921680" cy="41270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9080640" y="8511120"/>
            <a:ext cx="295920" cy="71964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TextShape 2"/>
          <p:cNvSpPr txBox="1"/>
          <p:nvPr/>
        </p:nvSpPr>
        <p:spPr>
          <a:xfrm>
            <a:off x="406440" y="2793960"/>
            <a:ext cx="7536240" cy="5865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Q*(s,a)</a:t>
            </a: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: Utilidade esperada de tomar ação </a:t>
            </a:r>
            <a:r>
              <a:rPr b="0" lang="pt-BR" sz="29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a</a:t>
            </a: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em estado </a:t>
            </a:r>
            <a:r>
              <a:rPr b="0" lang="pt-BR" sz="29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s</a:t>
            </a: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e continuar de acordo com política ótima</a:t>
            </a:r>
            <a:endParaRPr b="0" lang="pt-BR" sz="29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Q*(s,a) =  R(s,a) + 𝛄E(V*(s’)|s,a)</a:t>
            </a:r>
            <a:endParaRPr b="0" lang="pt-BR" sz="29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V*(s) = max</a:t>
            </a:r>
            <a:r>
              <a:rPr b="0" lang="pt-BR" sz="29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Q*(s,a)</a:t>
            </a:r>
            <a:endParaRPr b="0" lang="pt-BR" sz="29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Valor ótimo V*(s) calcula heurística perfeita para estado s em árvore de busca</a:t>
            </a:r>
            <a:endParaRPr b="0" lang="pt-BR" sz="29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415" name="TextShape 3"/>
          <p:cNvSpPr txBox="1"/>
          <p:nvPr/>
        </p:nvSpPr>
        <p:spPr>
          <a:xfrm>
            <a:off x="406440" y="673200"/>
            <a:ext cx="7425000" cy="7034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100"/>
              </a:spcBef>
            </a:pPr>
            <a:r>
              <a:rPr b="0" lang="pt-BR" sz="468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Função Q-valor</a:t>
            </a:r>
            <a:endParaRPr b="0" lang="pt-BR" sz="4680" spc="-1" strike="noStrike">
              <a:solidFill>
                <a:srgbClr val="838787"/>
              </a:solidFill>
              <a:latin typeface="Avenir Next Medium"/>
            </a:endParaRPr>
          </a:p>
        </p:txBody>
      </p:sp>
      <p:graphicFrame>
        <p:nvGraphicFramePr>
          <p:cNvPr id="416" name="Table 4"/>
          <p:cNvGraphicFramePr/>
          <p:nvPr/>
        </p:nvGraphicFramePr>
        <p:xfrm>
          <a:off x="8217360" y="613080"/>
          <a:ext cx="4212360" cy="111276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5565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65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DIN Condensed Bold"/>
                          <a:ea typeface="DIN Condensed Bold"/>
                        </a:rPr>
                        <a:t>a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b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c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d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DIN Condensed Bold"/>
                          <a:ea typeface="DIN Condensed Bold"/>
                        </a:rPr>
                        <a:t>e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417" name="CustomShape 5"/>
          <p:cNvSpPr/>
          <p:nvPr/>
        </p:nvSpPr>
        <p:spPr>
          <a:xfrm>
            <a:off x="9513720" y="386280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6"/>
          <p:cNvSpPr/>
          <p:nvPr/>
        </p:nvSpPr>
        <p:spPr>
          <a:xfrm>
            <a:off x="10577520" y="3293640"/>
            <a:ext cx="901080" cy="73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7"/>
          <p:cNvSpPr/>
          <p:nvPr/>
        </p:nvSpPr>
        <p:spPr>
          <a:xfrm flipH="1">
            <a:off x="9675720" y="3293640"/>
            <a:ext cx="901080" cy="73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8"/>
          <p:cNvSpPr/>
          <p:nvPr/>
        </p:nvSpPr>
        <p:spPr>
          <a:xfrm>
            <a:off x="10304280" y="300204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9"/>
          <p:cNvSpPr/>
          <p:nvPr/>
        </p:nvSpPr>
        <p:spPr>
          <a:xfrm>
            <a:off x="10714680" y="299160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422" name="Group 10"/>
          <p:cNvGrpSpPr/>
          <p:nvPr/>
        </p:nvGrpSpPr>
        <p:grpSpPr>
          <a:xfrm>
            <a:off x="11643840" y="6134040"/>
            <a:ext cx="1523880" cy="1472760"/>
            <a:chOff x="11643840" y="6134040"/>
            <a:chExt cx="1523880" cy="1472760"/>
          </a:xfrm>
        </p:grpSpPr>
        <p:sp>
          <p:nvSpPr>
            <p:cNvPr id="423" name="CustomShape 11"/>
            <p:cNvSpPr/>
            <p:nvPr/>
          </p:nvSpPr>
          <p:spPr>
            <a:xfrm>
              <a:off x="11643840" y="6134040"/>
              <a:ext cx="507600" cy="40608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4" name="Line 12"/>
            <p:cNvSpPr/>
            <p:nvPr/>
          </p:nvSpPr>
          <p:spPr>
            <a:xfrm>
              <a:off x="11897640" y="633672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 anchorCtr="1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𝛄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425" name="CustomShape 13"/>
          <p:cNvSpPr/>
          <p:nvPr/>
        </p:nvSpPr>
        <p:spPr>
          <a:xfrm>
            <a:off x="9810000" y="3422160"/>
            <a:ext cx="316080" cy="40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←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26" name="CustomShape 14"/>
          <p:cNvSpPr/>
          <p:nvPr/>
        </p:nvSpPr>
        <p:spPr>
          <a:xfrm>
            <a:off x="11023560" y="3422160"/>
            <a:ext cx="316080" cy="40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→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27" name="CustomShape 15"/>
          <p:cNvSpPr/>
          <p:nvPr/>
        </p:nvSpPr>
        <p:spPr>
          <a:xfrm>
            <a:off x="11316240" y="386280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16"/>
          <p:cNvSpPr/>
          <p:nvPr/>
        </p:nvSpPr>
        <p:spPr>
          <a:xfrm flipV="1">
            <a:off x="11478960" y="4025160"/>
            <a:ext cx="360" cy="87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17"/>
          <p:cNvSpPr/>
          <p:nvPr/>
        </p:nvSpPr>
        <p:spPr>
          <a:xfrm>
            <a:off x="11205720" y="460584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18"/>
          <p:cNvSpPr/>
          <p:nvPr/>
        </p:nvSpPr>
        <p:spPr>
          <a:xfrm flipH="1" flipV="1">
            <a:off x="11478240" y="4896720"/>
            <a:ext cx="418680" cy="80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19"/>
          <p:cNvSpPr/>
          <p:nvPr/>
        </p:nvSpPr>
        <p:spPr>
          <a:xfrm>
            <a:off x="11653560" y="5011560"/>
            <a:ext cx="5644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sair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32" name="CustomShape 20"/>
          <p:cNvSpPr/>
          <p:nvPr/>
        </p:nvSpPr>
        <p:spPr>
          <a:xfrm>
            <a:off x="10872000" y="553644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21"/>
          <p:cNvSpPr/>
          <p:nvPr/>
        </p:nvSpPr>
        <p:spPr>
          <a:xfrm flipV="1">
            <a:off x="11034720" y="4896720"/>
            <a:ext cx="443880" cy="80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22"/>
          <p:cNvSpPr/>
          <p:nvPr/>
        </p:nvSpPr>
        <p:spPr>
          <a:xfrm flipH="1">
            <a:off x="9550440" y="6996240"/>
            <a:ext cx="360" cy="84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23"/>
          <p:cNvSpPr/>
          <p:nvPr/>
        </p:nvSpPr>
        <p:spPr>
          <a:xfrm>
            <a:off x="11666160" y="4591080"/>
            <a:ext cx="2595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36" name="CustomShape 24"/>
          <p:cNvSpPr/>
          <p:nvPr/>
        </p:nvSpPr>
        <p:spPr>
          <a:xfrm>
            <a:off x="9402840" y="460584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25"/>
          <p:cNvSpPr/>
          <p:nvPr/>
        </p:nvSpPr>
        <p:spPr>
          <a:xfrm flipV="1">
            <a:off x="9200520" y="4896720"/>
            <a:ext cx="475560" cy="72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26"/>
          <p:cNvSpPr/>
          <p:nvPr/>
        </p:nvSpPr>
        <p:spPr>
          <a:xfrm flipH="1" flipV="1">
            <a:off x="9675720" y="4025160"/>
            <a:ext cx="360" cy="87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27"/>
          <p:cNvSpPr/>
          <p:nvPr/>
        </p:nvSpPr>
        <p:spPr>
          <a:xfrm>
            <a:off x="9245160" y="4603680"/>
            <a:ext cx="2412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40" name="CustomShape 28"/>
          <p:cNvSpPr/>
          <p:nvPr/>
        </p:nvSpPr>
        <p:spPr>
          <a:xfrm>
            <a:off x="9038160" y="545868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29"/>
          <p:cNvSpPr/>
          <p:nvPr/>
        </p:nvSpPr>
        <p:spPr>
          <a:xfrm flipV="1">
            <a:off x="8763840" y="6415560"/>
            <a:ext cx="436320" cy="5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30"/>
          <p:cNvSpPr/>
          <p:nvPr/>
        </p:nvSpPr>
        <p:spPr>
          <a:xfrm flipH="1" flipV="1">
            <a:off x="9199800" y="5621400"/>
            <a:ext cx="360" cy="79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31"/>
          <p:cNvSpPr/>
          <p:nvPr/>
        </p:nvSpPr>
        <p:spPr>
          <a:xfrm>
            <a:off x="8110800" y="825084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32"/>
          <p:cNvSpPr/>
          <p:nvPr/>
        </p:nvSpPr>
        <p:spPr>
          <a:xfrm>
            <a:off x="9388800" y="683388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33"/>
          <p:cNvSpPr/>
          <p:nvPr/>
        </p:nvSpPr>
        <p:spPr>
          <a:xfrm>
            <a:off x="8601120" y="683388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34"/>
          <p:cNvSpPr/>
          <p:nvPr/>
        </p:nvSpPr>
        <p:spPr>
          <a:xfrm>
            <a:off x="9834480" y="612396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35"/>
          <p:cNvSpPr/>
          <p:nvPr/>
        </p:nvSpPr>
        <p:spPr>
          <a:xfrm>
            <a:off x="8927280" y="612396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36"/>
          <p:cNvSpPr/>
          <p:nvPr/>
        </p:nvSpPr>
        <p:spPr>
          <a:xfrm>
            <a:off x="8490240" y="754956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37"/>
          <p:cNvSpPr/>
          <p:nvPr/>
        </p:nvSpPr>
        <p:spPr>
          <a:xfrm>
            <a:off x="8783640" y="613332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50" name="CustomShape 38"/>
          <p:cNvSpPr/>
          <p:nvPr/>
        </p:nvSpPr>
        <p:spPr>
          <a:xfrm flipV="1">
            <a:off x="8763840" y="6996240"/>
            <a:ext cx="360" cy="84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39"/>
          <p:cNvSpPr/>
          <p:nvPr/>
        </p:nvSpPr>
        <p:spPr>
          <a:xfrm>
            <a:off x="8309880" y="7563960"/>
            <a:ext cx="2566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52" name="CustomShape 40"/>
          <p:cNvSpPr/>
          <p:nvPr/>
        </p:nvSpPr>
        <p:spPr>
          <a:xfrm flipV="1">
            <a:off x="8273520" y="7840440"/>
            <a:ext cx="489960" cy="57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53" name="Group 41"/>
          <p:cNvGrpSpPr/>
          <p:nvPr/>
        </p:nvGrpSpPr>
        <p:grpSpPr>
          <a:xfrm>
            <a:off x="8019360" y="8850960"/>
            <a:ext cx="1523880" cy="1473120"/>
            <a:chOff x="8019360" y="8850960"/>
            <a:chExt cx="1523880" cy="1473120"/>
          </a:xfrm>
        </p:grpSpPr>
        <p:sp>
          <p:nvSpPr>
            <p:cNvPr id="454" name="CustomShape 42"/>
            <p:cNvSpPr/>
            <p:nvPr/>
          </p:nvSpPr>
          <p:spPr>
            <a:xfrm>
              <a:off x="8019360" y="8850960"/>
              <a:ext cx="507600" cy="40608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5" name="Line 43"/>
            <p:cNvSpPr/>
            <p:nvPr/>
          </p:nvSpPr>
          <p:spPr>
            <a:xfrm>
              <a:off x="8273160" y="905400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 anchorCtr="1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10𝛄</a:t>
              </a:r>
              <a:r>
                <a:rPr b="0" lang="pt-BR" sz="1800" spc="-1" strike="noStrike" baseline="31000">
                  <a:solidFill>
                    <a:srgbClr val="000000"/>
                  </a:solidFill>
                  <a:latin typeface="Arial"/>
                  <a:ea typeface="Arial"/>
                </a:rPr>
                <a:t>4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456" name="CustomShape 44"/>
          <p:cNvSpPr/>
          <p:nvPr/>
        </p:nvSpPr>
        <p:spPr>
          <a:xfrm>
            <a:off x="8273520" y="8588520"/>
            <a:ext cx="360" cy="24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45"/>
          <p:cNvSpPr/>
          <p:nvPr/>
        </p:nvSpPr>
        <p:spPr>
          <a:xfrm>
            <a:off x="8763840" y="7841160"/>
            <a:ext cx="348120" cy="57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46"/>
          <p:cNvSpPr/>
          <p:nvPr/>
        </p:nvSpPr>
        <p:spPr>
          <a:xfrm>
            <a:off x="9200520" y="6415560"/>
            <a:ext cx="350280" cy="5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47"/>
          <p:cNvSpPr/>
          <p:nvPr/>
        </p:nvSpPr>
        <p:spPr>
          <a:xfrm>
            <a:off x="9676440" y="4897440"/>
            <a:ext cx="431280" cy="72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48"/>
          <p:cNvSpPr/>
          <p:nvPr/>
        </p:nvSpPr>
        <p:spPr>
          <a:xfrm>
            <a:off x="8949960" y="825084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49"/>
          <p:cNvSpPr/>
          <p:nvPr/>
        </p:nvSpPr>
        <p:spPr>
          <a:xfrm>
            <a:off x="9945360" y="546048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50"/>
          <p:cNvSpPr/>
          <p:nvPr/>
        </p:nvSpPr>
        <p:spPr>
          <a:xfrm flipH="1">
            <a:off x="10107000" y="5622840"/>
            <a:ext cx="360" cy="79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51"/>
          <p:cNvSpPr/>
          <p:nvPr/>
        </p:nvSpPr>
        <p:spPr>
          <a:xfrm>
            <a:off x="9683640" y="611640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64" name="CustomShape 52"/>
          <p:cNvSpPr/>
          <p:nvPr/>
        </p:nvSpPr>
        <p:spPr>
          <a:xfrm>
            <a:off x="9965880" y="6562440"/>
            <a:ext cx="295920" cy="71964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53"/>
          <p:cNvSpPr/>
          <p:nvPr/>
        </p:nvSpPr>
        <p:spPr>
          <a:xfrm>
            <a:off x="10741680" y="612396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54"/>
          <p:cNvSpPr/>
          <p:nvPr/>
        </p:nvSpPr>
        <p:spPr>
          <a:xfrm flipV="1">
            <a:off x="11015280" y="5698800"/>
            <a:ext cx="19080" cy="71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55"/>
          <p:cNvSpPr/>
          <p:nvPr/>
        </p:nvSpPr>
        <p:spPr>
          <a:xfrm>
            <a:off x="10608840" y="611640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68" name="CustomShape 56"/>
          <p:cNvSpPr/>
          <p:nvPr/>
        </p:nvSpPr>
        <p:spPr>
          <a:xfrm>
            <a:off x="10867320" y="6562440"/>
            <a:ext cx="295920" cy="71964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57"/>
          <p:cNvSpPr/>
          <p:nvPr/>
        </p:nvSpPr>
        <p:spPr>
          <a:xfrm>
            <a:off x="11735280" y="553644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58"/>
          <p:cNvSpPr/>
          <p:nvPr/>
        </p:nvSpPr>
        <p:spPr>
          <a:xfrm>
            <a:off x="11898000" y="5874120"/>
            <a:ext cx="360" cy="24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59"/>
          <p:cNvSpPr/>
          <p:nvPr/>
        </p:nvSpPr>
        <p:spPr>
          <a:xfrm>
            <a:off x="9277920" y="754956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60"/>
          <p:cNvSpPr/>
          <p:nvPr/>
        </p:nvSpPr>
        <p:spPr>
          <a:xfrm>
            <a:off x="9727920" y="7543800"/>
            <a:ext cx="2412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3" name="CustomShape 61"/>
          <p:cNvSpPr/>
          <p:nvPr/>
        </p:nvSpPr>
        <p:spPr>
          <a:xfrm>
            <a:off x="9430200" y="7989840"/>
            <a:ext cx="295920" cy="71964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62"/>
          <p:cNvSpPr/>
          <p:nvPr/>
        </p:nvSpPr>
        <p:spPr>
          <a:xfrm>
            <a:off x="10971360" y="3011040"/>
            <a:ext cx="7563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V*=𝛄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5" name="CustomShape 63"/>
          <p:cNvSpPr/>
          <p:nvPr/>
        </p:nvSpPr>
        <p:spPr>
          <a:xfrm>
            <a:off x="9990720" y="7574400"/>
            <a:ext cx="11739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V*=10𝛄</a:t>
            </a:r>
            <a:r>
              <a:rPr b="0" lang="pt-BR" sz="2000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graphicFrame>
        <p:nvGraphicFramePr>
          <p:cNvPr id="476" name="Table 64"/>
          <p:cNvGraphicFramePr/>
          <p:nvPr/>
        </p:nvGraphicFramePr>
        <p:xfrm>
          <a:off x="8217360" y="1903680"/>
          <a:ext cx="4212360" cy="66492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6649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sair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→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sair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77" name="CustomShape 65"/>
          <p:cNvSpPr/>
          <p:nvPr/>
        </p:nvSpPr>
        <p:spPr>
          <a:xfrm>
            <a:off x="7587720" y="6116400"/>
            <a:ext cx="11739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V*=10𝛄</a:t>
            </a:r>
            <a:r>
              <a:rPr b="0" lang="pt-BR" sz="2000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8" name="CustomShape 66"/>
          <p:cNvSpPr/>
          <p:nvPr/>
        </p:nvSpPr>
        <p:spPr>
          <a:xfrm>
            <a:off x="8176680" y="4653000"/>
            <a:ext cx="11739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V*=10𝛄</a:t>
            </a:r>
            <a:r>
              <a:rPr b="0" lang="pt-BR" sz="2000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9" name="CustomShape 67"/>
          <p:cNvSpPr/>
          <p:nvPr/>
        </p:nvSpPr>
        <p:spPr>
          <a:xfrm>
            <a:off x="11937240" y="4633920"/>
            <a:ext cx="7779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V*=1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80" name="CustomShape 68"/>
          <p:cNvSpPr/>
          <p:nvPr/>
        </p:nvSpPr>
        <p:spPr>
          <a:xfrm>
            <a:off x="7371360" y="7563960"/>
            <a:ext cx="939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V*=10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81" name="CustomShape 69"/>
          <p:cNvSpPr/>
          <p:nvPr/>
        </p:nvSpPr>
        <p:spPr>
          <a:xfrm>
            <a:off x="11665800" y="3821400"/>
            <a:ext cx="7822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Q*=𝛄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82" name="CustomShape 70"/>
          <p:cNvSpPr/>
          <p:nvPr/>
        </p:nvSpPr>
        <p:spPr>
          <a:xfrm>
            <a:off x="8316360" y="3841560"/>
            <a:ext cx="11998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Q*=10𝛄</a:t>
            </a:r>
            <a:r>
              <a:rPr b="0" lang="pt-BR" sz="2000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4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83" name="CustomShape 71"/>
          <p:cNvSpPr/>
          <p:nvPr/>
        </p:nvSpPr>
        <p:spPr>
          <a:xfrm>
            <a:off x="7104240" y="8256600"/>
            <a:ext cx="9651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Q*=10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84" name="CustomShape 72"/>
          <p:cNvSpPr/>
          <p:nvPr/>
        </p:nvSpPr>
        <p:spPr>
          <a:xfrm>
            <a:off x="7414200" y="6792480"/>
            <a:ext cx="11998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Q*=10𝛄</a:t>
            </a:r>
            <a:r>
              <a:rPr b="0" lang="pt-BR" sz="2000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85" name="CustomShape 73"/>
          <p:cNvSpPr/>
          <p:nvPr/>
        </p:nvSpPr>
        <p:spPr>
          <a:xfrm>
            <a:off x="7864200" y="5418000"/>
            <a:ext cx="11998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Q*=10𝛄</a:t>
            </a:r>
            <a:r>
              <a:rPr b="0" lang="pt-BR" sz="2000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86" name="CustomShape 74"/>
          <p:cNvSpPr/>
          <p:nvPr/>
        </p:nvSpPr>
        <p:spPr>
          <a:xfrm>
            <a:off x="12116880" y="5539320"/>
            <a:ext cx="8038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Q*=1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87" name="CustomShape 75"/>
          <p:cNvSpPr/>
          <p:nvPr/>
        </p:nvSpPr>
        <p:spPr>
          <a:xfrm>
            <a:off x="10350000" y="5167080"/>
            <a:ext cx="7822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Q*=𝛄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contexto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250" name="TextShape 2"/>
          <p:cNvSpPr txBox="1"/>
          <p:nvPr/>
        </p:nvSpPr>
        <p:spPr>
          <a:xfrm>
            <a:off x="406440" y="1890000"/>
            <a:ext cx="12191760" cy="69613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3661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✔︎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Parte I - Busca em espaço de estados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3661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Parte 2 - Raciocínio Probabilístico e Tomada de decisão sob incerteza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07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Raciocínio estático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07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Raciocínio temporal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07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Tomada de decisão sob incerteza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3661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Parte 3 - Aprendizado de máquina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5198400" y="7739640"/>
            <a:ext cx="295920" cy="103644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2"/>
          <p:cNvSpPr/>
          <p:nvPr/>
        </p:nvSpPr>
        <p:spPr>
          <a:xfrm>
            <a:off x="3353760" y="7739640"/>
            <a:ext cx="295920" cy="103644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3"/>
          <p:cNvSpPr/>
          <p:nvPr/>
        </p:nvSpPr>
        <p:spPr>
          <a:xfrm>
            <a:off x="2615760" y="7739640"/>
            <a:ext cx="295920" cy="103644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4"/>
          <p:cNvSpPr/>
          <p:nvPr/>
        </p:nvSpPr>
        <p:spPr>
          <a:xfrm>
            <a:off x="826560" y="7739640"/>
            <a:ext cx="295920" cy="103644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5"/>
          <p:cNvSpPr/>
          <p:nvPr/>
        </p:nvSpPr>
        <p:spPr>
          <a:xfrm>
            <a:off x="6949440" y="7739640"/>
            <a:ext cx="295920" cy="103644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6"/>
          <p:cNvSpPr/>
          <p:nvPr/>
        </p:nvSpPr>
        <p:spPr>
          <a:xfrm>
            <a:off x="7864200" y="7739640"/>
            <a:ext cx="295920" cy="103644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7"/>
          <p:cNvSpPr/>
          <p:nvPr/>
        </p:nvSpPr>
        <p:spPr>
          <a:xfrm>
            <a:off x="9176400" y="7789680"/>
            <a:ext cx="295920" cy="103644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8"/>
          <p:cNvSpPr/>
          <p:nvPr/>
        </p:nvSpPr>
        <p:spPr>
          <a:xfrm>
            <a:off x="9954360" y="7802280"/>
            <a:ext cx="295920" cy="103644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9"/>
          <p:cNvSpPr/>
          <p:nvPr/>
        </p:nvSpPr>
        <p:spPr>
          <a:xfrm>
            <a:off x="1888560" y="433836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10"/>
          <p:cNvSpPr/>
          <p:nvPr/>
        </p:nvSpPr>
        <p:spPr>
          <a:xfrm>
            <a:off x="8309880" y="433836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11"/>
          <p:cNvSpPr/>
          <p:nvPr/>
        </p:nvSpPr>
        <p:spPr>
          <a:xfrm>
            <a:off x="5350680" y="2764440"/>
            <a:ext cx="3121560" cy="173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12"/>
          <p:cNvSpPr/>
          <p:nvPr/>
        </p:nvSpPr>
        <p:spPr>
          <a:xfrm flipH="1">
            <a:off x="2051280" y="2764440"/>
            <a:ext cx="3299040" cy="173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13"/>
          <p:cNvSpPr/>
          <p:nvPr/>
        </p:nvSpPr>
        <p:spPr>
          <a:xfrm flipH="1">
            <a:off x="6501600" y="4500720"/>
            <a:ext cx="1969560" cy="11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14"/>
          <p:cNvSpPr/>
          <p:nvPr/>
        </p:nvSpPr>
        <p:spPr>
          <a:xfrm>
            <a:off x="8630280" y="4577040"/>
            <a:ext cx="2162160" cy="104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15"/>
          <p:cNvSpPr/>
          <p:nvPr/>
        </p:nvSpPr>
        <p:spPr>
          <a:xfrm>
            <a:off x="2051280" y="4500720"/>
            <a:ext cx="360" cy="11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16"/>
          <p:cNvSpPr/>
          <p:nvPr/>
        </p:nvSpPr>
        <p:spPr>
          <a:xfrm>
            <a:off x="815400" y="636948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17"/>
          <p:cNvSpPr/>
          <p:nvPr/>
        </p:nvSpPr>
        <p:spPr>
          <a:xfrm>
            <a:off x="2965320" y="636948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18"/>
          <p:cNvSpPr/>
          <p:nvPr/>
        </p:nvSpPr>
        <p:spPr>
          <a:xfrm>
            <a:off x="2036160" y="5618520"/>
            <a:ext cx="95688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19"/>
          <p:cNvSpPr/>
          <p:nvPr/>
        </p:nvSpPr>
        <p:spPr>
          <a:xfrm>
            <a:off x="1110960" y="5618520"/>
            <a:ext cx="925200" cy="79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20"/>
          <p:cNvSpPr/>
          <p:nvPr/>
        </p:nvSpPr>
        <p:spPr>
          <a:xfrm flipH="1">
            <a:off x="2767320" y="6532200"/>
            <a:ext cx="360000" cy="106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21"/>
          <p:cNvSpPr/>
          <p:nvPr/>
        </p:nvSpPr>
        <p:spPr>
          <a:xfrm>
            <a:off x="3128040" y="6532200"/>
            <a:ext cx="376920" cy="106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22"/>
          <p:cNvSpPr/>
          <p:nvPr/>
        </p:nvSpPr>
        <p:spPr>
          <a:xfrm>
            <a:off x="978120" y="6532200"/>
            <a:ext cx="360" cy="106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23"/>
          <p:cNvSpPr/>
          <p:nvPr/>
        </p:nvSpPr>
        <p:spPr>
          <a:xfrm>
            <a:off x="5187960" y="636948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Line 24"/>
          <p:cNvSpPr/>
          <p:nvPr/>
        </p:nvSpPr>
        <p:spPr>
          <a:xfrm flipH="1">
            <a:off x="5465520" y="5682960"/>
            <a:ext cx="957240" cy="734040"/>
          </a:xfrm>
          <a:prstGeom prst="line">
            <a:avLst/>
          </a:prstGeom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CustomShape 25"/>
          <p:cNvSpPr/>
          <p:nvPr/>
        </p:nvSpPr>
        <p:spPr>
          <a:xfrm>
            <a:off x="5350680" y="6532200"/>
            <a:ext cx="360" cy="106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26"/>
          <p:cNvSpPr/>
          <p:nvPr/>
        </p:nvSpPr>
        <p:spPr>
          <a:xfrm>
            <a:off x="7354440" y="636948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CustomShape 27"/>
          <p:cNvSpPr/>
          <p:nvPr/>
        </p:nvSpPr>
        <p:spPr>
          <a:xfrm>
            <a:off x="6425280" y="5619240"/>
            <a:ext cx="956520" cy="79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28"/>
          <p:cNvSpPr/>
          <p:nvPr/>
        </p:nvSpPr>
        <p:spPr>
          <a:xfrm flipH="1">
            <a:off x="7100280" y="6532200"/>
            <a:ext cx="415800" cy="106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29"/>
          <p:cNvSpPr/>
          <p:nvPr/>
        </p:nvSpPr>
        <p:spPr>
          <a:xfrm>
            <a:off x="7517160" y="6532200"/>
            <a:ext cx="417960" cy="106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30"/>
          <p:cNvSpPr/>
          <p:nvPr/>
        </p:nvSpPr>
        <p:spPr>
          <a:xfrm>
            <a:off x="9549000" y="636876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31"/>
          <p:cNvSpPr/>
          <p:nvPr/>
        </p:nvSpPr>
        <p:spPr>
          <a:xfrm>
            <a:off x="9845640" y="5621400"/>
            <a:ext cx="946800" cy="79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32"/>
          <p:cNvSpPr/>
          <p:nvPr/>
        </p:nvSpPr>
        <p:spPr>
          <a:xfrm flipH="1">
            <a:off x="9327240" y="6531480"/>
            <a:ext cx="383400" cy="112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33"/>
          <p:cNvSpPr/>
          <p:nvPr/>
        </p:nvSpPr>
        <p:spPr>
          <a:xfrm>
            <a:off x="9711720" y="6531480"/>
            <a:ext cx="394200" cy="112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34"/>
          <p:cNvSpPr/>
          <p:nvPr/>
        </p:nvSpPr>
        <p:spPr>
          <a:xfrm>
            <a:off x="11861280" y="636948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35"/>
          <p:cNvSpPr/>
          <p:nvPr/>
        </p:nvSpPr>
        <p:spPr>
          <a:xfrm>
            <a:off x="10792800" y="5621400"/>
            <a:ext cx="1089720" cy="80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Line 36"/>
          <p:cNvSpPr/>
          <p:nvPr/>
        </p:nvSpPr>
        <p:spPr>
          <a:xfrm>
            <a:off x="12023640" y="6694560"/>
            <a:ext cx="8280" cy="649440"/>
          </a:xfrm>
          <a:prstGeom prst="line">
            <a:avLst/>
          </a:prstGeom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37"/>
          <p:cNvSpPr/>
          <p:nvPr/>
        </p:nvSpPr>
        <p:spPr>
          <a:xfrm>
            <a:off x="5077080" y="247284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38"/>
          <p:cNvSpPr/>
          <p:nvPr/>
        </p:nvSpPr>
        <p:spPr>
          <a:xfrm>
            <a:off x="1778040" y="532476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39"/>
          <p:cNvSpPr/>
          <p:nvPr/>
        </p:nvSpPr>
        <p:spPr>
          <a:xfrm>
            <a:off x="6229080" y="532476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40"/>
          <p:cNvSpPr/>
          <p:nvPr/>
        </p:nvSpPr>
        <p:spPr>
          <a:xfrm>
            <a:off x="10490040" y="532476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41"/>
          <p:cNvSpPr/>
          <p:nvPr/>
        </p:nvSpPr>
        <p:spPr>
          <a:xfrm>
            <a:off x="704520" y="731052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42"/>
          <p:cNvSpPr/>
          <p:nvPr/>
        </p:nvSpPr>
        <p:spPr>
          <a:xfrm>
            <a:off x="2494080" y="731052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43"/>
          <p:cNvSpPr/>
          <p:nvPr/>
        </p:nvSpPr>
        <p:spPr>
          <a:xfrm>
            <a:off x="3232080" y="731052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44"/>
          <p:cNvSpPr/>
          <p:nvPr/>
        </p:nvSpPr>
        <p:spPr>
          <a:xfrm>
            <a:off x="5077080" y="731052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45"/>
          <p:cNvSpPr/>
          <p:nvPr/>
        </p:nvSpPr>
        <p:spPr>
          <a:xfrm>
            <a:off x="6827400" y="731052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46"/>
          <p:cNvSpPr/>
          <p:nvPr/>
        </p:nvSpPr>
        <p:spPr>
          <a:xfrm>
            <a:off x="7661880" y="731052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47"/>
          <p:cNvSpPr/>
          <p:nvPr/>
        </p:nvSpPr>
        <p:spPr>
          <a:xfrm>
            <a:off x="9054720" y="736308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48"/>
          <p:cNvSpPr/>
          <p:nvPr/>
        </p:nvSpPr>
        <p:spPr>
          <a:xfrm>
            <a:off x="9832680" y="736308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36" name="Group 49"/>
          <p:cNvGrpSpPr/>
          <p:nvPr/>
        </p:nvGrpSpPr>
        <p:grpSpPr>
          <a:xfrm>
            <a:off x="11577600" y="7316640"/>
            <a:ext cx="892080" cy="569520"/>
            <a:chOff x="11577600" y="7316640"/>
            <a:chExt cx="892080" cy="569520"/>
          </a:xfrm>
        </p:grpSpPr>
        <p:sp>
          <p:nvSpPr>
            <p:cNvPr id="537" name="CustomShape 50"/>
            <p:cNvSpPr/>
            <p:nvPr/>
          </p:nvSpPr>
          <p:spPr>
            <a:xfrm>
              <a:off x="11690640" y="7335000"/>
              <a:ext cx="666000" cy="53280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8" name="CustomShape 51"/>
            <p:cNvSpPr/>
            <p:nvPr/>
          </p:nvSpPr>
          <p:spPr>
            <a:xfrm>
              <a:off x="11577600" y="7316640"/>
              <a:ext cx="892080" cy="569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2-10𝛄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539" name="CustomShape 52"/>
          <p:cNvSpPr/>
          <p:nvPr/>
        </p:nvSpPr>
        <p:spPr>
          <a:xfrm>
            <a:off x="5614200" y="229176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40" name="CustomShape 53"/>
          <p:cNvSpPr/>
          <p:nvPr/>
        </p:nvSpPr>
        <p:spPr>
          <a:xfrm>
            <a:off x="2255040" y="51692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41" name="CustomShape 54"/>
          <p:cNvSpPr/>
          <p:nvPr/>
        </p:nvSpPr>
        <p:spPr>
          <a:xfrm>
            <a:off x="1193040" y="71546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42" name="CustomShape 55"/>
          <p:cNvSpPr/>
          <p:nvPr/>
        </p:nvSpPr>
        <p:spPr>
          <a:xfrm>
            <a:off x="2203200" y="71546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43" name="CustomShape 56"/>
          <p:cNvSpPr/>
          <p:nvPr/>
        </p:nvSpPr>
        <p:spPr>
          <a:xfrm>
            <a:off x="10949400" y="51692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44" name="CustomShape 57"/>
          <p:cNvSpPr/>
          <p:nvPr/>
        </p:nvSpPr>
        <p:spPr>
          <a:xfrm>
            <a:off x="12367080" y="6528600"/>
            <a:ext cx="21996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45" name="CustomShape 58"/>
          <p:cNvSpPr/>
          <p:nvPr/>
        </p:nvSpPr>
        <p:spPr>
          <a:xfrm>
            <a:off x="5901480" y="530496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46" name="CustomShape 59"/>
          <p:cNvSpPr/>
          <p:nvPr/>
        </p:nvSpPr>
        <p:spPr>
          <a:xfrm>
            <a:off x="5614200" y="729072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47" name="CustomShape 60"/>
          <p:cNvSpPr/>
          <p:nvPr/>
        </p:nvSpPr>
        <p:spPr>
          <a:xfrm>
            <a:off x="6423840" y="729072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48" name="CustomShape 61"/>
          <p:cNvSpPr/>
          <p:nvPr/>
        </p:nvSpPr>
        <p:spPr>
          <a:xfrm>
            <a:off x="8213400" y="729072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49" name="CustomShape 62"/>
          <p:cNvSpPr/>
          <p:nvPr/>
        </p:nvSpPr>
        <p:spPr>
          <a:xfrm>
            <a:off x="8691480" y="729072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50" name="CustomShape 63"/>
          <p:cNvSpPr/>
          <p:nvPr/>
        </p:nvSpPr>
        <p:spPr>
          <a:xfrm>
            <a:off x="10362960" y="729072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51" name="CustomShape 64"/>
          <p:cNvSpPr/>
          <p:nvPr/>
        </p:nvSpPr>
        <p:spPr>
          <a:xfrm>
            <a:off x="3728880" y="71546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52" name="TextShape 65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busca em MDP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553" name="CustomShape 66"/>
          <p:cNvSpPr/>
          <p:nvPr/>
        </p:nvSpPr>
        <p:spPr>
          <a:xfrm>
            <a:off x="3360960" y="311652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54" name="CustomShape 67"/>
          <p:cNvSpPr/>
          <p:nvPr/>
        </p:nvSpPr>
        <p:spPr>
          <a:xfrm>
            <a:off x="6798960" y="311652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55" name="CustomShape 68"/>
          <p:cNvSpPr/>
          <p:nvPr/>
        </p:nvSpPr>
        <p:spPr>
          <a:xfrm>
            <a:off x="2133000" y="465228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56" name="CustomShape 69"/>
          <p:cNvSpPr/>
          <p:nvPr/>
        </p:nvSpPr>
        <p:spPr>
          <a:xfrm>
            <a:off x="1234800" y="563148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57" name="CustomShape 70"/>
          <p:cNvSpPr/>
          <p:nvPr/>
        </p:nvSpPr>
        <p:spPr>
          <a:xfrm>
            <a:off x="2345400" y="590328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58" name="CustomShape 71"/>
          <p:cNvSpPr/>
          <p:nvPr/>
        </p:nvSpPr>
        <p:spPr>
          <a:xfrm>
            <a:off x="5947560" y="590328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559" name="Group 72"/>
          <p:cNvGrpSpPr/>
          <p:nvPr/>
        </p:nvGrpSpPr>
        <p:grpSpPr>
          <a:xfrm>
            <a:off x="6828120" y="28800"/>
            <a:ext cx="5681160" cy="2035440"/>
            <a:chOff x="6828120" y="28800"/>
            <a:chExt cx="5681160" cy="2035440"/>
          </a:xfrm>
        </p:grpSpPr>
        <p:sp>
          <p:nvSpPr>
            <p:cNvPr id="560" name="CustomShape 73"/>
            <p:cNvSpPr/>
            <p:nvPr/>
          </p:nvSpPr>
          <p:spPr>
            <a:xfrm>
              <a:off x="7755120" y="734400"/>
              <a:ext cx="560520" cy="5605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s</a:t>
              </a:r>
              <a:r>
                <a:rPr b="0" lang="pt-BR" sz="2000" spc="-1" strike="noStrike" baseline="-5000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61" name="CustomShape 74"/>
            <p:cNvSpPr/>
            <p:nvPr/>
          </p:nvSpPr>
          <p:spPr>
            <a:xfrm>
              <a:off x="10284840" y="734400"/>
              <a:ext cx="560520" cy="5605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s</a:t>
              </a:r>
              <a:r>
                <a:rPr b="0" lang="pt-BR" sz="2000" spc="-1" strike="noStrike" baseline="-5000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62" name="CustomShape 75"/>
            <p:cNvSpPr/>
            <p:nvPr/>
          </p:nvSpPr>
          <p:spPr>
            <a:xfrm>
              <a:off x="8035560" y="1015200"/>
              <a:ext cx="2529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CustomShape 76"/>
            <p:cNvSpPr/>
            <p:nvPr/>
          </p:nvSpPr>
          <p:spPr>
            <a:xfrm flipH="1">
              <a:off x="8034840" y="1015200"/>
              <a:ext cx="2529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CustomShape 77"/>
            <p:cNvSpPr/>
            <p:nvPr/>
          </p:nvSpPr>
          <p:spPr>
            <a:xfrm>
              <a:off x="10336680" y="209520"/>
              <a:ext cx="452160" cy="625680"/>
            </a:xfrm>
            <a:custGeom>
              <a:avLst/>
              <a:gdLst/>
              <a:ahLst/>
              <a:rect l="l" t="t" r="r" b="b"/>
              <a:pathLst>
                <a:path w="20152" h="21600">
                  <a:moveTo>
                    <a:pt x="3335" y="21600"/>
                  </a:moveTo>
                  <a:cubicBezTo>
                    <a:pt x="782" y="18829"/>
                    <a:pt x="-419" y="14762"/>
                    <a:pt x="131" y="10751"/>
                  </a:cubicBezTo>
                  <a:cubicBezTo>
                    <a:pt x="976" y="4578"/>
                    <a:pt x="5541" y="27"/>
                    <a:pt x="10914" y="0"/>
                  </a:cubicBezTo>
                  <a:cubicBezTo>
                    <a:pt x="13687" y="292"/>
                    <a:pt x="16239" y="1886"/>
                    <a:pt x="17979" y="4415"/>
                  </a:cubicBezTo>
                  <a:cubicBezTo>
                    <a:pt x="21181" y="9067"/>
                    <a:pt x="20592" y="15159"/>
                    <a:pt x="17848" y="20279"/>
                  </a:cubicBez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CustomShape 78"/>
            <p:cNvSpPr/>
            <p:nvPr/>
          </p:nvSpPr>
          <p:spPr>
            <a:xfrm>
              <a:off x="7423200" y="529920"/>
              <a:ext cx="616320" cy="563760"/>
            </a:xfrm>
            <a:custGeom>
              <a:avLst/>
              <a:gdLst/>
              <a:ahLst/>
              <a:rect l="l" t="t" r="r" b="b"/>
              <a:pathLst>
                <a:path w="20979" h="20994">
                  <a:moveTo>
                    <a:pt x="11874" y="20980"/>
                  </a:moveTo>
                  <a:cubicBezTo>
                    <a:pt x="4974" y="21308"/>
                    <a:pt x="-621" y="15792"/>
                    <a:pt x="55" y="9329"/>
                  </a:cubicBezTo>
                  <a:cubicBezTo>
                    <a:pt x="632" y="3815"/>
                    <a:pt x="5730" y="-292"/>
                    <a:pt x="11615" y="16"/>
                  </a:cubicBezTo>
                  <a:cubicBezTo>
                    <a:pt x="13658" y="-59"/>
                    <a:pt x="15668" y="522"/>
                    <a:pt x="17314" y="1664"/>
                  </a:cubicBezTo>
                  <a:cubicBezTo>
                    <a:pt x="19431" y="3134"/>
                    <a:pt x="20767" y="5393"/>
                    <a:pt x="20979" y="7859"/>
                  </a:cubicBez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CustomShape 79"/>
            <p:cNvSpPr/>
            <p:nvPr/>
          </p:nvSpPr>
          <p:spPr>
            <a:xfrm>
              <a:off x="7136280" y="612360"/>
              <a:ext cx="1947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34a5da"/>
                  </a:solidFill>
                  <a:latin typeface="Avenir Next Medium"/>
                  <a:ea typeface="Avenir Next Medium"/>
                </a:rPr>
                <a:t>A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567" name="CustomShape 80"/>
            <p:cNvSpPr/>
            <p:nvPr/>
          </p:nvSpPr>
          <p:spPr>
            <a:xfrm>
              <a:off x="9812520" y="162720"/>
              <a:ext cx="1947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34a5da"/>
                  </a:solidFill>
                  <a:latin typeface="Avenir Next Medium"/>
                  <a:ea typeface="Avenir Next Medium"/>
                </a:rPr>
                <a:t>A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568" name="CustomShape 81"/>
            <p:cNvSpPr/>
            <p:nvPr/>
          </p:nvSpPr>
          <p:spPr>
            <a:xfrm>
              <a:off x="7736400" y="1224360"/>
              <a:ext cx="541080" cy="585720"/>
            </a:xfrm>
            <a:custGeom>
              <a:avLst/>
              <a:gdLst/>
              <a:ahLst/>
              <a:rect l="l" t="t" r="r" b="b"/>
              <a:pathLst>
                <a:path w="17825" h="18294">
                  <a:moveTo>
                    <a:pt x="16447" y="0"/>
                  </a:moveTo>
                  <a:cubicBezTo>
                    <a:pt x="21071" y="9659"/>
                    <a:pt x="13263" y="21600"/>
                    <a:pt x="4816" y="17445"/>
                  </a:cubicBezTo>
                  <a:cubicBezTo>
                    <a:pt x="2524" y="16318"/>
                    <a:pt x="790" y="13850"/>
                    <a:pt x="212" y="10799"/>
                  </a:cubicBezTo>
                  <a:cubicBezTo>
                    <a:pt x="-529" y="6890"/>
                    <a:pt x="715" y="2806"/>
                    <a:pt x="3327" y="567"/>
                  </a:cubicBez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CustomShape 82"/>
            <p:cNvSpPr/>
            <p:nvPr/>
          </p:nvSpPr>
          <p:spPr>
            <a:xfrm>
              <a:off x="8507520" y="1664640"/>
              <a:ext cx="18324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B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570" name="CustomShape 83"/>
            <p:cNvSpPr/>
            <p:nvPr/>
          </p:nvSpPr>
          <p:spPr>
            <a:xfrm>
              <a:off x="11948760" y="569880"/>
              <a:ext cx="560520" cy="5605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571" name="CustomShape 84"/>
            <p:cNvSpPr/>
            <p:nvPr/>
          </p:nvSpPr>
          <p:spPr>
            <a:xfrm flipV="1">
              <a:off x="10565280" y="850320"/>
              <a:ext cx="1663200" cy="164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CustomShape 85"/>
            <p:cNvSpPr/>
            <p:nvPr/>
          </p:nvSpPr>
          <p:spPr>
            <a:xfrm>
              <a:off x="11409840" y="325080"/>
              <a:ext cx="18324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B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573" name="CustomShape 86"/>
            <p:cNvSpPr/>
            <p:nvPr/>
          </p:nvSpPr>
          <p:spPr>
            <a:xfrm>
              <a:off x="9114840" y="2880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574" name="CustomShape 87"/>
            <p:cNvSpPr/>
            <p:nvPr/>
          </p:nvSpPr>
          <p:spPr>
            <a:xfrm>
              <a:off x="10413720" y="20088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575" name="CustomShape 88"/>
            <p:cNvSpPr/>
            <p:nvPr/>
          </p:nvSpPr>
          <p:spPr>
            <a:xfrm>
              <a:off x="9216720" y="150084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576" name="CustomShape 89"/>
            <p:cNvSpPr/>
            <p:nvPr/>
          </p:nvSpPr>
          <p:spPr>
            <a:xfrm>
              <a:off x="7875720" y="150084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577" name="CustomShape 90"/>
            <p:cNvSpPr/>
            <p:nvPr/>
          </p:nvSpPr>
          <p:spPr>
            <a:xfrm>
              <a:off x="6828120" y="61236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+1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578" name="CustomShape 91"/>
            <p:cNvSpPr/>
            <p:nvPr/>
          </p:nvSpPr>
          <p:spPr>
            <a:xfrm>
              <a:off x="7507080" y="150084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+2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579" name="CustomShape 92"/>
            <p:cNvSpPr/>
            <p:nvPr/>
          </p:nvSpPr>
          <p:spPr>
            <a:xfrm>
              <a:off x="9353880" y="177048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+2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580" name="CustomShape 93"/>
            <p:cNvSpPr/>
            <p:nvPr/>
          </p:nvSpPr>
          <p:spPr>
            <a:xfrm>
              <a:off x="9151200" y="44064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+1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581" name="CustomShape 94"/>
            <p:cNvSpPr/>
            <p:nvPr/>
          </p:nvSpPr>
          <p:spPr>
            <a:xfrm>
              <a:off x="11372400" y="843120"/>
              <a:ext cx="32904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-10</a:t>
              </a:r>
              <a:endParaRPr b="0" lang="pt-BR" sz="1000" spc="-1" strike="noStrike">
                <a:latin typeface="Arial"/>
              </a:endParaRPr>
            </a:p>
          </p:txBody>
        </p:sp>
      </p:grpSp>
      <p:sp>
        <p:nvSpPr>
          <p:cNvPr id="582" name="CustomShape 95"/>
          <p:cNvSpPr/>
          <p:nvPr/>
        </p:nvSpPr>
        <p:spPr>
          <a:xfrm>
            <a:off x="3333240" y="8859960"/>
            <a:ext cx="2346120" cy="48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5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Árvore infinita</a:t>
            </a:r>
            <a:endParaRPr b="0" lang="pt-BR" sz="2500" spc="-1" strike="noStrike">
              <a:latin typeface="Arial"/>
            </a:endParaRPr>
          </a:p>
        </p:txBody>
      </p:sp>
      <p:sp>
        <p:nvSpPr>
          <p:cNvPr id="583" name="CustomShape 96"/>
          <p:cNvSpPr/>
          <p:nvPr/>
        </p:nvSpPr>
        <p:spPr>
          <a:xfrm>
            <a:off x="10032480" y="566964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84" name="CustomShape 97"/>
          <p:cNvSpPr/>
          <p:nvPr/>
        </p:nvSpPr>
        <p:spPr>
          <a:xfrm>
            <a:off x="11491560" y="566964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85" name="CustomShape 98"/>
          <p:cNvSpPr/>
          <p:nvPr/>
        </p:nvSpPr>
        <p:spPr>
          <a:xfrm>
            <a:off x="12529440" y="5227920"/>
            <a:ext cx="34020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𝛄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586" name="CustomShape 99"/>
          <p:cNvSpPr/>
          <p:nvPr/>
        </p:nvSpPr>
        <p:spPr>
          <a:xfrm>
            <a:off x="12368880" y="7214760"/>
            <a:ext cx="49860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𝛄</a:t>
            </a:r>
            <a:r>
              <a:rPr b="0" lang="pt-BR" sz="3400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587" name="CustomShape 100"/>
          <p:cNvSpPr/>
          <p:nvPr/>
        </p:nvSpPr>
        <p:spPr>
          <a:xfrm>
            <a:off x="12385080" y="8807040"/>
            <a:ext cx="48492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𝛄</a:t>
            </a:r>
            <a:r>
              <a:rPr b="0" lang="pt-BR" sz="3400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k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588" name="CustomShape 101"/>
          <p:cNvSpPr/>
          <p:nvPr/>
        </p:nvSpPr>
        <p:spPr>
          <a:xfrm>
            <a:off x="12467520" y="2375640"/>
            <a:ext cx="37692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"/>
          <p:cNvSpPr/>
          <p:nvPr/>
        </p:nvSpPr>
        <p:spPr>
          <a:xfrm>
            <a:off x="1888560" y="433836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2"/>
          <p:cNvSpPr/>
          <p:nvPr/>
        </p:nvSpPr>
        <p:spPr>
          <a:xfrm>
            <a:off x="8309880" y="433836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3"/>
          <p:cNvSpPr/>
          <p:nvPr/>
        </p:nvSpPr>
        <p:spPr>
          <a:xfrm>
            <a:off x="5350680" y="2764440"/>
            <a:ext cx="3121560" cy="173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4"/>
          <p:cNvSpPr/>
          <p:nvPr/>
        </p:nvSpPr>
        <p:spPr>
          <a:xfrm flipH="1">
            <a:off x="2051280" y="2764440"/>
            <a:ext cx="3299040" cy="173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5"/>
          <p:cNvSpPr/>
          <p:nvPr/>
        </p:nvSpPr>
        <p:spPr>
          <a:xfrm flipH="1">
            <a:off x="6501600" y="4500720"/>
            <a:ext cx="1969560" cy="11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6"/>
          <p:cNvSpPr/>
          <p:nvPr/>
        </p:nvSpPr>
        <p:spPr>
          <a:xfrm>
            <a:off x="8630280" y="4577040"/>
            <a:ext cx="2162160" cy="104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7"/>
          <p:cNvSpPr/>
          <p:nvPr/>
        </p:nvSpPr>
        <p:spPr>
          <a:xfrm>
            <a:off x="2051280" y="4500720"/>
            <a:ext cx="360" cy="11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8"/>
          <p:cNvSpPr/>
          <p:nvPr/>
        </p:nvSpPr>
        <p:spPr>
          <a:xfrm>
            <a:off x="815400" y="636948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9"/>
          <p:cNvSpPr/>
          <p:nvPr/>
        </p:nvSpPr>
        <p:spPr>
          <a:xfrm>
            <a:off x="2965320" y="636948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10"/>
          <p:cNvSpPr/>
          <p:nvPr/>
        </p:nvSpPr>
        <p:spPr>
          <a:xfrm>
            <a:off x="2036160" y="5618520"/>
            <a:ext cx="95688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11"/>
          <p:cNvSpPr/>
          <p:nvPr/>
        </p:nvSpPr>
        <p:spPr>
          <a:xfrm>
            <a:off x="1110960" y="5618520"/>
            <a:ext cx="925200" cy="79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12"/>
          <p:cNvSpPr/>
          <p:nvPr/>
        </p:nvSpPr>
        <p:spPr>
          <a:xfrm flipH="1">
            <a:off x="2767320" y="6532200"/>
            <a:ext cx="360000" cy="106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13"/>
          <p:cNvSpPr/>
          <p:nvPr/>
        </p:nvSpPr>
        <p:spPr>
          <a:xfrm>
            <a:off x="3128040" y="6532200"/>
            <a:ext cx="376920" cy="106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14"/>
          <p:cNvSpPr/>
          <p:nvPr/>
        </p:nvSpPr>
        <p:spPr>
          <a:xfrm>
            <a:off x="978120" y="6532200"/>
            <a:ext cx="360" cy="106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15"/>
          <p:cNvSpPr/>
          <p:nvPr/>
        </p:nvSpPr>
        <p:spPr>
          <a:xfrm>
            <a:off x="5187960" y="636948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Line 16"/>
          <p:cNvSpPr/>
          <p:nvPr/>
        </p:nvSpPr>
        <p:spPr>
          <a:xfrm flipH="1">
            <a:off x="5465520" y="5682960"/>
            <a:ext cx="957240" cy="734040"/>
          </a:xfrm>
          <a:prstGeom prst="line">
            <a:avLst/>
          </a:prstGeom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17"/>
          <p:cNvSpPr/>
          <p:nvPr/>
        </p:nvSpPr>
        <p:spPr>
          <a:xfrm>
            <a:off x="5350680" y="6532200"/>
            <a:ext cx="360" cy="106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18"/>
          <p:cNvSpPr/>
          <p:nvPr/>
        </p:nvSpPr>
        <p:spPr>
          <a:xfrm>
            <a:off x="7354440" y="636948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19"/>
          <p:cNvSpPr/>
          <p:nvPr/>
        </p:nvSpPr>
        <p:spPr>
          <a:xfrm>
            <a:off x="6425280" y="5619240"/>
            <a:ext cx="956520" cy="79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20"/>
          <p:cNvSpPr/>
          <p:nvPr/>
        </p:nvSpPr>
        <p:spPr>
          <a:xfrm flipH="1">
            <a:off x="7100280" y="6532200"/>
            <a:ext cx="415800" cy="106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21"/>
          <p:cNvSpPr/>
          <p:nvPr/>
        </p:nvSpPr>
        <p:spPr>
          <a:xfrm>
            <a:off x="7517160" y="6532200"/>
            <a:ext cx="417960" cy="106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CustomShape 22"/>
          <p:cNvSpPr/>
          <p:nvPr/>
        </p:nvSpPr>
        <p:spPr>
          <a:xfrm>
            <a:off x="9549000" y="636876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CustomShape 23"/>
          <p:cNvSpPr/>
          <p:nvPr/>
        </p:nvSpPr>
        <p:spPr>
          <a:xfrm>
            <a:off x="9845640" y="5621400"/>
            <a:ext cx="946800" cy="79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24"/>
          <p:cNvSpPr/>
          <p:nvPr/>
        </p:nvSpPr>
        <p:spPr>
          <a:xfrm flipH="1">
            <a:off x="9327240" y="6531480"/>
            <a:ext cx="383400" cy="112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25"/>
          <p:cNvSpPr/>
          <p:nvPr/>
        </p:nvSpPr>
        <p:spPr>
          <a:xfrm>
            <a:off x="9711720" y="6531480"/>
            <a:ext cx="394200" cy="112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26"/>
          <p:cNvSpPr/>
          <p:nvPr/>
        </p:nvSpPr>
        <p:spPr>
          <a:xfrm>
            <a:off x="11861280" y="636948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27"/>
          <p:cNvSpPr/>
          <p:nvPr/>
        </p:nvSpPr>
        <p:spPr>
          <a:xfrm>
            <a:off x="10792800" y="5621400"/>
            <a:ext cx="1089720" cy="80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Line 28"/>
          <p:cNvSpPr/>
          <p:nvPr/>
        </p:nvSpPr>
        <p:spPr>
          <a:xfrm>
            <a:off x="12023640" y="6694560"/>
            <a:ext cx="8280" cy="649440"/>
          </a:xfrm>
          <a:prstGeom prst="line">
            <a:avLst/>
          </a:prstGeom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29"/>
          <p:cNvSpPr/>
          <p:nvPr/>
        </p:nvSpPr>
        <p:spPr>
          <a:xfrm>
            <a:off x="5077080" y="247284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CustomShape 30"/>
          <p:cNvSpPr/>
          <p:nvPr/>
        </p:nvSpPr>
        <p:spPr>
          <a:xfrm>
            <a:off x="1778040" y="532476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CustomShape 31"/>
          <p:cNvSpPr/>
          <p:nvPr/>
        </p:nvSpPr>
        <p:spPr>
          <a:xfrm>
            <a:off x="6229080" y="532476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32"/>
          <p:cNvSpPr/>
          <p:nvPr/>
        </p:nvSpPr>
        <p:spPr>
          <a:xfrm>
            <a:off x="10490040" y="532476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1" name="CustomShape 33"/>
          <p:cNvSpPr/>
          <p:nvPr/>
        </p:nvSpPr>
        <p:spPr>
          <a:xfrm>
            <a:off x="704520" y="731052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CustomShape 34"/>
          <p:cNvSpPr/>
          <p:nvPr/>
        </p:nvSpPr>
        <p:spPr>
          <a:xfrm>
            <a:off x="2494080" y="731052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35"/>
          <p:cNvSpPr/>
          <p:nvPr/>
        </p:nvSpPr>
        <p:spPr>
          <a:xfrm>
            <a:off x="3232080" y="731052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36"/>
          <p:cNvSpPr/>
          <p:nvPr/>
        </p:nvSpPr>
        <p:spPr>
          <a:xfrm>
            <a:off x="5077080" y="731052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37"/>
          <p:cNvSpPr/>
          <p:nvPr/>
        </p:nvSpPr>
        <p:spPr>
          <a:xfrm>
            <a:off x="6827400" y="731052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38"/>
          <p:cNvSpPr/>
          <p:nvPr/>
        </p:nvSpPr>
        <p:spPr>
          <a:xfrm>
            <a:off x="7661880" y="731052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39"/>
          <p:cNvSpPr/>
          <p:nvPr/>
        </p:nvSpPr>
        <p:spPr>
          <a:xfrm>
            <a:off x="9054720" y="736308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40"/>
          <p:cNvSpPr/>
          <p:nvPr/>
        </p:nvSpPr>
        <p:spPr>
          <a:xfrm>
            <a:off x="9832680" y="736308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29" name="Group 41"/>
          <p:cNvGrpSpPr/>
          <p:nvPr/>
        </p:nvGrpSpPr>
        <p:grpSpPr>
          <a:xfrm>
            <a:off x="11585880" y="7343280"/>
            <a:ext cx="892080" cy="569520"/>
            <a:chOff x="11585880" y="7343280"/>
            <a:chExt cx="892080" cy="569520"/>
          </a:xfrm>
        </p:grpSpPr>
        <p:sp>
          <p:nvSpPr>
            <p:cNvPr id="630" name="CustomShape 42"/>
            <p:cNvSpPr/>
            <p:nvPr/>
          </p:nvSpPr>
          <p:spPr>
            <a:xfrm>
              <a:off x="11698920" y="7361640"/>
              <a:ext cx="666000" cy="53280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CustomShape 43"/>
            <p:cNvSpPr/>
            <p:nvPr/>
          </p:nvSpPr>
          <p:spPr>
            <a:xfrm>
              <a:off x="11585880" y="7343280"/>
              <a:ext cx="892080" cy="569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2-10𝛄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632" name="CustomShape 44"/>
          <p:cNvSpPr/>
          <p:nvPr/>
        </p:nvSpPr>
        <p:spPr>
          <a:xfrm>
            <a:off x="5614200" y="229176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33" name="CustomShape 45"/>
          <p:cNvSpPr/>
          <p:nvPr/>
        </p:nvSpPr>
        <p:spPr>
          <a:xfrm>
            <a:off x="2255040" y="51692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34" name="CustomShape 46"/>
          <p:cNvSpPr/>
          <p:nvPr/>
        </p:nvSpPr>
        <p:spPr>
          <a:xfrm>
            <a:off x="1193040" y="71546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35" name="CustomShape 47"/>
          <p:cNvSpPr/>
          <p:nvPr/>
        </p:nvSpPr>
        <p:spPr>
          <a:xfrm>
            <a:off x="2203200" y="71546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36" name="CustomShape 48"/>
          <p:cNvSpPr/>
          <p:nvPr/>
        </p:nvSpPr>
        <p:spPr>
          <a:xfrm>
            <a:off x="10949400" y="51692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37" name="CustomShape 49"/>
          <p:cNvSpPr/>
          <p:nvPr/>
        </p:nvSpPr>
        <p:spPr>
          <a:xfrm>
            <a:off x="12367080" y="6528600"/>
            <a:ext cx="21996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38" name="CustomShape 50"/>
          <p:cNvSpPr/>
          <p:nvPr/>
        </p:nvSpPr>
        <p:spPr>
          <a:xfrm>
            <a:off x="5901480" y="530496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39" name="CustomShape 51"/>
          <p:cNvSpPr/>
          <p:nvPr/>
        </p:nvSpPr>
        <p:spPr>
          <a:xfrm>
            <a:off x="5614200" y="729072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40" name="CustomShape 52"/>
          <p:cNvSpPr/>
          <p:nvPr/>
        </p:nvSpPr>
        <p:spPr>
          <a:xfrm>
            <a:off x="6423840" y="729072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41" name="CustomShape 53"/>
          <p:cNvSpPr/>
          <p:nvPr/>
        </p:nvSpPr>
        <p:spPr>
          <a:xfrm>
            <a:off x="8213400" y="729072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42" name="CustomShape 54"/>
          <p:cNvSpPr/>
          <p:nvPr/>
        </p:nvSpPr>
        <p:spPr>
          <a:xfrm>
            <a:off x="8691480" y="729072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43" name="CustomShape 55"/>
          <p:cNvSpPr/>
          <p:nvPr/>
        </p:nvSpPr>
        <p:spPr>
          <a:xfrm>
            <a:off x="10362960" y="729072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44" name="CustomShape 56"/>
          <p:cNvSpPr/>
          <p:nvPr/>
        </p:nvSpPr>
        <p:spPr>
          <a:xfrm>
            <a:off x="3728880" y="71546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45" name="TextShape 57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busca em mdp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646" name="CustomShape 58"/>
          <p:cNvSpPr/>
          <p:nvPr/>
        </p:nvSpPr>
        <p:spPr>
          <a:xfrm>
            <a:off x="3360960" y="311652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47" name="CustomShape 59"/>
          <p:cNvSpPr/>
          <p:nvPr/>
        </p:nvSpPr>
        <p:spPr>
          <a:xfrm>
            <a:off x="6798960" y="311652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48" name="CustomShape 60"/>
          <p:cNvSpPr/>
          <p:nvPr/>
        </p:nvSpPr>
        <p:spPr>
          <a:xfrm>
            <a:off x="2133000" y="465228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49" name="CustomShape 61"/>
          <p:cNvSpPr/>
          <p:nvPr/>
        </p:nvSpPr>
        <p:spPr>
          <a:xfrm>
            <a:off x="1234800" y="563148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50" name="CustomShape 62"/>
          <p:cNvSpPr/>
          <p:nvPr/>
        </p:nvSpPr>
        <p:spPr>
          <a:xfrm>
            <a:off x="2345400" y="590328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51" name="CustomShape 63"/>
          <p:cNvSpPr/>
          <p:nvPr/>
        </p:nvSpPr>
        <p:spPr>
          <a:xfrm>
            <a:off x="5947560" y="590328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652" name="Group 64"/>
          <p:cNvGrpSpPr/>
          <p:nvPr/>
        </p:nvGrpSpPr>
        <p:grpSpPr>
          <a:xfrm>
            <a:off x="6828120" y="28800"/>
            <a:ext cx="5681160" cy="2035440"/>
            <a:chOff x="6828120" y="28800"/>
            <a:chExt cx="5681160" cy="2035440"/>
          </a:xfrm>
        </p:grpSpPr>
        <p:sp>
          <p:nvSpPr>
            <p:cNvPr id="653" name="CustomShape 65"/>
            <p:cNvSpPr/>
            <p:nvPr/>
          </p:nvSpPr>
          <p:spPr>
            <a:xfrm>
              <a:off x="7755120" y="734400"/>
              <a:ext cx="560520" cy="5605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s</a:t>
              </a:r>
              <a:r>
                <a:rPr b="0" lang="pt-BR" sz="2000" spc="-1" strike="noStrike" baseline="-5000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54" name="CustomShape 66"/>
            <p:cNvSpPr/>
            <p:nvPr/>
          </p:nvSpPr>
          <p:spPr>
            <a:xfrm>
              <a:off x="10284840" y="734400"/>
              <a:ext cx="560520" cy="5605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s</a:t>
              </a:r>
              <a:r>
                <a:rPr b="0" lang="pt-BR" sz="2000" spc="-1" strike="noStrike" baseline="-5000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55" name="CustomShape 67"/>
            <p:cNvSpPr/>
            <p:nvPr/>
          </p:nvSpPr>
          <p:spPr>
            <a:xfrm>
              <a:off x="8035560" y="1015200"/>
              <a:ext cx="2529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6" name="CustomShape 68"/>
            <p:cNvSpPr/>
            <p:nvPr/>
          </p:nvSpPr>
          <p:spPr>
            <a:xfrm flipH="1">
              <a:off x="8034840" y="1015200"/>
              <a:ext cx="2529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" name="CustomShape 69"/>
            <p:cNvSpPr/>
            <p:nvPr/>
          </p:nvSpPr>
          <p:spPr>
            <a:xfrm>
              <a:off x="10336680" y="209520"/>
              <a:ext cx="452160" cy="625680"/>
            </a:xfrm>
            <a:custGeom>
              <a:avLst/>
              <a:gdLst/>
              <a:ahLst/>
              <a:rect l="l" t="t" r="r" b="b"/>
              <a:pathLst>
                <a:path w="20152" h="21600">
                  <a:moveTo>
                    <a:pt x="3335" y="21600"/>
                  </a:moveTo>
                  <a:cubicBezTo>
                    <a:pt x="782" y="18829"/>
                    <a:pt x="-419" y="14762"/>
                    <a:pt x="131" y="10751"/>
                  </a:cubicBezTo>
                  <a:cubicBezTo>
                    <a:pt x="976" y="4578"/>
                    <a:pt x="5541" y="27"/>
                    <a:pt x="10914" y="0"/>
                  </a:cubicBezTo>
                  <a:cubicBezTo>
                    <a:pt x="13687" y="292"/>
                    <a:pt x="16239" y="1886"/>
                    <a:pt x="17979" y="4415"/>
                  </a:cubicBezTo>
                  <a:cubicBezTo>
                    <a:pt x="21181" y="9067"/>
                    <a:pt x="20592" y="15159"/>
                    <a:pt x="17848" y="20279"/>
                  </a:cubicBez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CustomShape 70"/>
            <p:cNvSpPr/>
            <p:nvPr/>
          </p:nvSpPr>
          <p:spPr>
            <a:xfrm>
              <a:off x="7423200" y="529920"/>
              <a:ext cx="616320" cy="563760"/>
            </a:xfrm>
            <a:custGeom>
              <a:avLst/>
              <a:gdLst/>
              <a:ahLst/>
              <a:rect l="l" t="t" r="r" b="b"/>
              <a:pathLst>
                <a:path w="20979" h="20994">
                  <a:moveTo>
                    <a:pt x="11874" y="20980"/>
                  </a:moveTo>
                  <a:cubicBezTo>
                    <a:pt x="4974" y="21308"/>
                    <a:pt x="-621" y="15792"/>
                    <a:pt x="55" y="9329"/>
                  </a:cubicBezTo>
                  <a:cubicBezTo>
                    <a:pt x="632" y="3815"/>
                    <a:pt x="5730" y="-292"/>
                    <a:pt x="11615" y="16"/>
                  </a:cubicBezTo>
                  <a:cubicBezTo>
                    <a:pt x="13658" y="-59"/>
                    <a:pt x="15668" y="522"/>
                    <a:pt x="17314" y="1664"/>
                  </a:cubicBezTo>
                  <a:cubicBezTo>
                    <a:pt x="19431" y="3134"/>
                    <a:pt x="20767" y="5393"/>
                    <a:pt x="20979" y="7859"/>
                  </a:cubicBez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CustomShape 71"/>
            <p:cNvSpPr/>
            <p:nvPr/>
          </p:nvSpPr>
          <p:spPr>
            <a:xfrm>
              <a:off x="7136280" y="612360"/>
              <a:ext cx="1947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34a5da"/>
                  </a:solidFill>
                  <a:latin typeface="Avenir Next Medium"/>
                  <a:ea typeface="Avenir Next Medium"/>
                </a:rPr>
                <a:t>A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660" name="CustomShape 72"/>
            <p:cNvSpPr/>
            <p:nvPr/>
          </p:nvSpPr>
          <p:spPr>
            <a:xfrm>
              <a:off x="9812520" y="162720"/>
              <a:ext cx="1947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34a5da"/>
                  </a:solidFill>
                  <a:latin typeface="Avenir Next Medium"/>
                  <a:ea typeface="Avenir Next Medium"/>
                </a:rPr>
                <a:t>A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661" name="CustomShape 73"/>
            <p:cNvSpPr/>
            <p:nvPr/>
          </p:nvSpPr>
          <p:spPr>
            <a:xfrm>
              <a:off x="7736400" y="1224360"/>
              <a:ext cx="541080" cy="585720"/>
            </a:xfrm>
            <a:custGeom>
              <a:avLst/>
              <a:gdLst/>
              <a:ahLst/>
              <a:rect l="l" t="t" r="r" b="b"/>
              <a:pathLst>
                <a:path w="17825" h="18294">
                  <a:moveTo>
                    <a:pt x="16447" y="0"/>
                  </a:moveTo>
                  <a:cubicBezTo>
                    <a:pt x="21071" y="9659"/>
                    <a:pt x="13263" y="21600"/>
                    <a:pt x="4816" y="17445"/>
                  </a:cubicBezTo>
                  <a:cubicBezTo>
                    <a:pt x="2524" y="16318"/>
                    <a:pt x="790" y="13850"/>
                    <a:pt x="212" y="10799"/>
                  </a:cubicBezTo>
                  <a:cubicBezTo>
                    <a:pt x="-529" y="6890"/>
                    <a:pt x="715" y="2806"/>
                    <a:pt x="3327" y="567"/>
                  </a:cubicBez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" name="CustomShape 74"/>
            <p:cNvSpPr/>
            <p:nvPr/>
          </p:nvSpPr>
          <p:spPr>
            <a:xfrm>
              <a:off x="8507520" y="1664640"/>
              <a:ext cx="18324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B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663" name="CustomShape 75"/>
            <p:cNvSpPr/>
            <p:nvPr/>
          </p:nvSpPr>
          <p:spPr>
            <a:xfrm>
              <a:off x="11948760" y="569880"/>
              <a:ext cx="560520" cy="5605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664" name="CustomShape 76"/>
            <p:cNvSpPr/>
            <p:nvPr/>
          </p:nvSpPr>
          <p:spPr>
            <a:xfrm flipV="1">
              <a:off x="10565280" y="850320"/>
              <a:ext cx="1663200" cy="164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" name="CustomShape 77"/>
            <p:cNvSpPr/>
            <p:nvPr/>
          </p:nvSpPr>
          <p:spPr>
            <a:xfrm>
              <a:off x="11409840" y="325080"/>
              <a:ext cx="18324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B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666" name="CustomShape 78"/>
            <p:cNvSpPr/>
            <p:nvPr/>
          </p:nvSpPr>
          <p:spPr>
            <a:xfrm>
              <a:off x="9114840" y="2880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667" name="CustomShape 79"/>
            <p:cNvSpPr/>
            <p:nvPr/>
          </p:nvSpPr>
          <p:spPr>
            <a:xfrm>
              <a:off x="10413720" y="20088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668" name="CustomShape 80"/>
            <p:cNvSpPr/>
            <p:nvPr/>
          </p:nvSpPr>
          <p:spPr>
            <a:xfrm>
              <a:off x="9216720" y="150084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669" name="CustomShape 81"/>
            <p:cNvSpPr/>
            <p:nvPr/>
          </p:nvSpPr>
          <p:spPr>
            <a:xfrm>
              <a:off x="7875720" y="150084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670" name="CustomShape 82"/>
            <p:cNvSpPr/>
            <p:nvPr/>
          </p:nvSpPr>
          <p:spPr>
            <a:xfrm>
              <a:off x="6828120" y="61236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+1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671" name="CustomShape 83"/>
            <p:cNvSpPr/>
            <p:nvPr/>
          </p:nvSpPr>
          <p:spPr>
            <a:xfrm>
              <a:off x="7507080" y="150084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+2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672" name="CustomShape 84"/>
            <p:cNvSpPr/>
            <p:nvPr/>
          </p:nvSpPr>
          <p:spPr>
            <a:xfrm>
              <a:off x="9353880" y="177048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+2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673" name="CustomShape 85"/>
            <p:cNvSpPr/>
            <p:nvPr/>
          </p:nvSpPr>
          <p:spPr>
            <a:xfrm>
              <a:off x="9151200" y="44064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+1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674" name="CustomShape 86"/>
            <p:cNvSpPr/>
            <p:nvPr/>
          </p:nvSpPr>
          <p:spPr>
            <a:xfrm>
              <a:off x="11372400" y="843120"/>
              <a:ext cx="32904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-10</a:t>
              </a:r>
              <a:endParaRPr b="0" lang="pt-BR" sz="1000" spc="-1" strike="noStrike">
                <a:latin typeface="Arial"/>
              </a:endParaRPr>
            </a:p>
          </p:txBody>
        </p:sp>
      </p:grpSp>
      <p:sp>
        <p:nvSpPr>
          <p:cNvPr id="675" name="CustomShape 87"/>
          <p:cNvSpPr/>
          <p:nvPr/>
        </p:nvSpPr>
        <p:spPr>
          <a:xfrm>
            <a:off x="2032560" y="8028360"/>
            <a:ext cx="8626320" cy="1549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5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Busca de profundidade limitada</a:t>
            </a:r>
            <a:endParaRPr b="0" lang="pt-BR" sz="2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5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Se 𝛄 &lt; 1, partes profundas contribuem pouco para V*</a:t>
            </a:r>
            <a:br/>
            <a:r>
              <a:rPr b="0" lang="pt-BR" sz="25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R</a:t>
            </a:r>
            <a:r>
              <a:rPr b="0" lang="pt-BR" sz="25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0</a:t>
            </a:r>
            <a:r>
              <a:rPr b="0" lang="pt-BR" sz="25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+ 𝛄R</a:t>
            </a:r>
            <a:r>
              <a:rPr b="0" lang="pt-BR" sz="25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1</a:t>
            </a:r>
            <a:r>
              <a:rPr b="0" lang="pt-BR" sz="25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+ …. + 𝛄</a:t>
            </a:r>
            <a:r>
              <a:rPr b="0" lang="pt-BR" sz="2500" spc="-1" strike="noStrike" baseline="31000">
                <a:solidFill>
                  <a:srgbClr val="838787"/>
                </a:solidFill>
                <a:latin typeface="Avenir Next Medium"/>
                <a:ea typeface="Avenir Next Medium"/>
              </a:rPr>
              <a:t>1000</a:t>
            </a:r>
            <a:r>
              <a:rPr b="0" lang="pt-BR" sz="25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R</a:t>
            </a:r>
            <a:r>
              <a:rPr b="0" lang="pt-BR" sz="25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1000</a:t>
            </a:r>
            <a:r>
              <a:rPr b="0" lang="pt-BR" sz="25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+ … ≈ R</a:t>
            </a:r>
            <a:r>
              <a:rPr b="0" lang="pt-BR" sz="25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0</a:t>
            </a:r>
            <a:r>
              <a:rPr b="0" lang="pt-BR" sz="25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+ 𝛄R</a:t>
            </a:r>
            <a:r>
              <a:rPr b="0" lang="pt-BR" sz="25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1</a:t>
            </a:r>
            <a:r>
              <a:rPr b="0" lang="pt-BR" sz="25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+ …. + 𝛄</a:t>
            </a:r>
            <a:r>
              <a:rPr b="0" lang="pt-BR" sz="2500" spc="-1" strike="noStrike" baseline="31000">
                <a:solidFill>
                  <a:srgbClr val="838787"/>
                </a:solidFill>
                <a:latin typeface="Avenir Next Medium"/>
                <a:ea typeface="Avenir Next Medium"/>
              </a:rPr>
              <a:t>k</a:t>
            </a:r>
            <a:r>
              <a:rPr b="0" lang="pt-BR" sz="25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R</a:t>
            </a:r>
            <a:r>
              <a:rPr b="0" lang="pt-BR" sz="25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k</a:t>
            </a:r>
            <a:endParaRPr b="0" lang="pt-BR" sz="2500" spc="-1" strike="noStrike">
              <a:latin typeface="Arial"/>
            </a:endParaRPr>
          </a:p>
        </p:txBody>
      </p:sp>
      <p:sp>
        <p:nvSpPr>
          <p:cNvPr id="676" name="CustomShape 88"/>
          <p:cNvSpPr/>
          <p:nvPr/>
        </p:nvSpPr>
        <p:spPr>
          <a:xfrm>
            <a:off x="10032480" y="566964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77" name="CustomShape 89"/>
          <p:cNvSpPr/>
          <p:nvPr/>
        </p:nvSpPr>
        <p:spPr>
          <a:xfrm>
            <a:off x="11491560" y="566964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78" name="CustomShape 90"/>
          <p:cNvSpPr/>
          <p:nvPr/>
        </p:nvSpPr>
        <p:spPr>
          <a:xfrm>
            <a:off x="12529440" y="5227920"/>
            <a:ext cx="34020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𝛄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679" name="CustomShape 91"/>
          <p:cNvSpPr/>
          <p:nvPr/>
        </p:nvSpPr>
        <p:spPr>
          <a:xfrm>
            <a:off x="12368880" y="7214760"/>
            <a:ext cx="49860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𝛄</a:t>
            </a:r>
            <a:r>
              <a:rPr b="0" lang="pt-BR" sz="3400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680" name="CustomShape 92"/>
          <p:cNvSpPr/>
          <p:nvPr/>
        </p:nvSpPr>
        <p:spPr>
          <a:xfrm>
            <a:off x="12385080" y="8807040"/>
            <a:ext cx="48492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𝛄</a:t>
            </a:r>
            <a:r>
              <a:rPr b="0" lang="pt-BR" sz="3400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k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681" name="CustomShape 93"/>
          <p:cNvSpPr/>
          <p:nvPr/>
        </p:nvSpPr>
        <p:spPr>
          <a:xfrm>
            <a:off x="12467520" y="2375640"/>
            <a:ext cx="37692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TextShape 1"/>
          <p:cNvSpPr txBox="1"/>
          <p:nvPr/>
        </p:nvSpPr>
        <p:spPr>
          <a:xfrm>
            <a:off x="406440" y="2036160"/>
            <a:ext cx="12191760" cy="59770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(s): Valor ótimo com profundidade k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Máximo retorno esperado após k ações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683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Valor de horizonte finito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684" name="CustomShape 3"/>
          <p:cNvSpPr/>
          <p:nvPr/>
        </p:nvSpPr>
        <p:spPr>
          <a:xfrm>
            <a:off x="1507680" y="586224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4"/>
          <p:cNvSpPr/>
          <p:nvPr/>
        </p:nvSpPr>
        <p:spPr>
          <a:xfrm>
            <a:off x="7929000" y="586224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CustomShape 5"/>
          <p:cNvSpPr/>
          <p:nvPr/>
        </p:nvSpPr>
        <p:spPr>
          <a:xfrm>
            <a:off x="4969440" y="4288320"/>
            <a:ext cx="3121560" cy="173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CustomShape 6"/>
          <p:cNvSpPr/>
          <p:nvPr/>
        </p:nvSpPr>
        <p:spPr>
          <a:xfrm flipH="1">
            <a:off x="1670400" y="4288320"/>
            <a:ext cx="3299040" cy="173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7"/>
          <p:cNvSpPr/>
          <p:nvPr/>
        </p:nvSpPr>
        <p:spPr>
          <a:xfrm flipH="1">
            <a:off x="6120720" y="6024960"/>
            <a:ext cx="1969560" cy="11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8"/>
          <p:cNvSpPr/>
          <p:nvPr/>
        </p:nvSpPr>
        <p:spPr>
          <a:xfrm>
            <a:off x="8249400" y="6101280"/>
            <a:ext cx="2162160" cy="104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9"/>
          <p:cNvSpPr/>
          <p:nvPr/>
        </p:nvSpPr>
        <p:spPr>
          <a:xfrm>
            <a:off x="1670400" y="6024960"/>
            <a:ext cx="360" cy="11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CustomShape 10"/>
          <p:cNvSpPr/>
          <p:nvPr/>
        </p:nvSpPr>
        <p:spPr>
          <a:xfrm>
            <a:off x="43452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11"/>
          <p:cNvSpPr/>
          <p:nvPr/>
        </p:nvSpPr>
        <p:spPr>
          <a:xfrm>
            <a:off x="258444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12"/>
          <p:cNvSpPr/>
          <p:nvPr/>
        </p:nvSpPr>
        <p:spPr>
          <a:xfrm>
            <a:off x="1655280" y="7142400"/>
            <a:ext cx="95688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CustomShape 13"/>
          <p:cNvSpPr/>
          <p:nvPr/>
        </p:nvSpPr>
        <p:spPr>
          <a:xfrm>
            <a:off x="729720" y="7142400"/>
            <a:ext cx="925200" cy="79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14"/>
          <p:cNvSpPr/>
          <p:nvPr/>
        </p:nvSpPr>
        <p:spPr>
          <a:xfrm>
            <a:off x="2441160" y="8217360"/>
            <a:ext cx="236880" cy="55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15"/>
          <p:cNvSpPr/>
          <p:nvPr/>
        </p:nvSpPr>
        <p:spPr>
          <a:xfrm>
            <a:off x="2811960" y="8218800"/>
            <a:ext cx="214920" cy="53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16"/>
          <p:cNvSpPr/>
          <p:nvPr/>
        </p:nvSpPr>
        <p:spPr>
          <a:xfrm>
            <a:off x="596160" y="8231400"/>
            <a:ext cx="360" cy="57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17"/>
          <p:cNvSpPr/>
          <p:nvPr/>
        </p:nvSpPr>
        <p:spPr>
          <a:xfrm>
            <a:off x="480708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Line 18"/>
          <p:cNvSpPr/>
          <p:nvPr/>
        </p:nvSpPr>
        <p:spPr>
          <a:xfrm flipH="1">
            <a:off x="5084280" y="7207200"/>
            <a:ext cx="957600" cy="733680"/>
          </a:xfrm>
          <a:prstGeom prst="line">
            <a:avLst/>
          </a:prstGeom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19"/>
          <p:cNvSpPr/>
          <p:nvPr/>
        </p:nvSpPr>
        <p:spPr>
          <a:xfrm>
            <a:off x="4972680" y="8231400"/>
            <a:ext cx="9720" cy="58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20"/>
          <p:cNvSpPr/>
          <p:nvPr/>
        </p:nvSpPr>
        <p:spPr>
          <a:xfrm>
            <a:off x="697356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21"/>
          <p:cNvSpPr/>
          <p:nvPr/>
        </p:nvSpPr>
        <p:spPr>
          <a:xfrm>
            <a:off x="6044400" y="7143120"/>
            <a:ext cx="956520" cy="79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22"/>
          <p:cNvSpPr/>
          <p:nvPr/>
        </p:nvSpPr>
        <p:spPr>
          <a:xfrm>
            <a:off x="6830280" y="8218440"/>
            <a:ext cx="238680" cy="58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23"/>
          <p:cNvSpPr/>
          <p:nvPr/>
        </p:nvSpPr>
        <p:spPr>
          <a:xfrm>
            <a:off x="7198560" y="8219880"/>
            <a:ext cx="214200" cy="56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24"/>
          <p:cNvSpPr/>
          <p:nvPr/>
        </p:nvSpPr>
        <p:spPr>
          <a:xfrm>
            <a:off x="9168120" y="789300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25"/>
          <p:cNvSpPr/>
          <p:nvPr/>
        </p:nvSpPr>
        <p:spPr>
          <a:xfrm>
            <a:off x="9464760" y="7145280"/>
            <a:ext cx="946800" cy="79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26"/>
          <p:cNvSpPr/>
          <p:nvPr/>
        </p:nvSpPr>
        <p:spPr>
          <a:xfrm>
            <a:off x="9079560" y="8222040"/>
            <a:ext cx="196560" cy="60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27"/>
          <p:cNvSpPr/>
          <p:nvPr/>
        </p:nvSpPr>
        <p:spPr>
          <a:xfrm>
            <a:off x="9399960" y="8216280"/>
            <a:ext cx="265680" cy="61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28"/>
          <p:cNvSpPr/>
          <p:nvPr/>
        </p:nvSpPr>
        <p:spPr>
          <a:xfrm>
            <a:off x="1148040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29"/>
          <p:cNvSpPr/>
          <p:nvPr/>
        </p:nvSpPr>
        <p:spPr>
          <a:xfrm>
            <a:off x="10411920" y="7145280"/>
            <a:ext cx="1089720" cy="80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Line 30"/>
          <p:cNvSpPr/>
          <p:nvPr/>
        </p:nvSpPr>
        <p:spPr>
          <a:xfrm>
            <a:off x="11642760" y="8218440"/>
            <a:ext cx="8280" cy="649440"/>
          </a:xfrm>
          <a:prstGeom prst="line">
            <a:avLst/>
          </a:prstGeom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31"/>
          <p:cNvSpPr/>
          <p:nvPr/>
        </p:nvSpPr>
        <p:spPr>
          <a:xfrm>
            <a:off x="4696200" y="399672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32"/>
          <p:cNvSpPr/>
          <p:nvPr/>
        </p:nvSpPr>
        <p:spPr>
          <a:xfrm>
            <a:off x="1396800" y="684900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33"/>
          <p:cNvSpPr/>
          <p:nvPr/>
        </p:nvSpPr>
        <p:spPr>
          <a:xfrm>
            <a:off x="5847840" y="684900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34"/>
          <p:cNvSpPr/>
          <p:nvPr/>
        </p:nvSpPr>
        <p:spPr>
          <a:xfrm>
            <a:off x="10109160" y="684900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35"/>
          <p:cNvSpPr/>
          <p:nvPr/>
        </p:nvSpPr>
        <p:spPr>
          <a:xfrm>
            <a:off x="5157000" y="38156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17" name="CustomShape 36"/>
          <p:cNvSpPr/>
          <p:nvPr/>
        </p:nvSpPr>
        <p:spPr>
          <a:xfrm>
            <a:off x="1874160" y="669312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18" name="CustomShape 37"/>
          <p:cNvSpPr/>
          <p:nvPr/>
        </p:nvSpPr>
        <p:spPr>
          <a:xfrm>
            <a:off x="857520" y="87512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19" name="CustomShape 38"/>
          <p:cNvSpPr/>
          <p:nvPr/>
        </p:nvSpPr>
        <p:spPr>
          <a:xfrm>
            <a:off x="1640520" y="87512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20" name="CustomShape 39"/>
          <p:cNvSpPr/>
          <p:nvPr/>
        </p:nvSpPr>
        <p:spPr>
          <a:xfrm>
            <a:off x="10530360" y="666756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21" name="CustomShape 40"/>
          <p:cNvSpPr/>
          <p:nvPr/>
        </p:nvSpPr>
        <p:spPr>
          <a:xfrm>
            <a:off x="11988720" y="8852760"/>
            <a:ext cx="287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22" name="CustomShape 41"/>
          <p:cNvSpPr/>
          <p:nvPr/>
        </p:nvSpPr>
        <p:spPr>
          <a:xfrm>
            <a:off x="5596560" y="666396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23" name="CustomShape 42"/>
          <p:cNvSpPr/>
          <p:nvPr/>
        </p:nvSpPr>
        <p:spPr>
          <a:xfrm>
            <a:off x="5233320" y="88146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24" name="CustomShape 43"/>
          <p:cNvSpPr/>
          <p:nvPr/>
        </p:nvSpPr>
        <p:spPr>
          <a:xfrm>
            <a:off x="6077520" y="88146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25" name="CustomShape 44"/>
          <p:cNvSpPr/>
          <p:nvPr/>
        </p:nvSpPr>
        <p:spPr>
          <a:xfrm>
            <a:off x="7797240" y="88020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26" name="CustomShape 45"/>
          <p:cNvSpPr/>
          <p:nvPr/>
        </p:nvSpPr>
        <p:spPr>
          <a:xfrm>
            <a:off x="8386920" y="88146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27" name="CustomShape 46"/>
          <p:cNvSpPr/>
          <p:nvPr/>
        </p:nvSpPr>
        <p:spPr>
          <a:xfrm>
            <a:off x="10020240" y="88146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28" name="CustomShape 47"/>
          <p:cNvSpPr/>
          <p:nvPr/>
        </p:nvSpPr>
        <p:spPr>
          <a:xfrm>
            <a:off x="3458160" y="87368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29" name="CustomShape 48"/>
          <p:cNvSpPr/>
          <p:nvPr/>
        </p:nvSpPr>
        <p:spPr>
          <a:xfrm>
            <a:off x="3017880" y="470412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30" name="CustomShape 49"/>
          <p:cNvSpPr/>
          <p:nvPr/>
        </p:nvSpPr>
        <p:spPr>
          <a:xfrm>
            <a:off x="6417720" y="464040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31" name="CustomShape 50"/>
          <p:cNvSpPr/>
          <p:nvPr/>
        </p:nvSpPr>
        <p:spPr>
          <a:xfrm>
            <a:off x="853920" y="715536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32" name="CustomShape 51"/>
          <p:cNvSpPr/>
          <p:nvPr/>
        </p:nvSpPr>
        <p:spPr>
          <a:xfrm>
            <a:off x="2130120" y="715536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33" name="CustomShape 52"/>
          <p:cNvSpPr/>
          <p:nvPr/>
        </p:nvSpPr>
        <p:spPr>
          <a:xfrm>
            <a:off x="5275080" y="715536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734" name="Group 53"/>
          <p:cNvGrpSpPr/>
          <p:nvPr/>
        </p:nvGrpSpPr>
        <p:grpSpPr>
          <a:xfrm>
            <a:off x="9505800" y="8847360"/>
            <a:ext cx="1523880" cy="1473120"/>
            <a:chOff x="9505800" y="8847360"/>
            <a:chExt cx="1523880" cy="1473120"/>
          </a:xfrm>
        </p:grpSpPr>
        <p:sp>
          <p:nvSpPr>
            <p:cNvPr id="735" name="CustomShape 54"/>
            <p:cNvSpPr/>
            <p:nvPr/>
          </p:nvSpPr>
          <p:spPr>
            <a:xfrm>
              <a:off x="9505800" y="8847360"/>
              <a:ext cx="507600" cy="40608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6" name="Line 55"/>
            <p:cNvSpPr/>
            <p:nvPr/>
          </p:nvSpPr>
          <p:spPr>
            <a:xfrm>
              <a:off x="9759600" y="905040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 anchorCtr="1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2+𝛄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737" name="Group 56"/>
          <p:cNvGrpSpPr/>
          <p:nvPr/>
        </p:nvGrpSpPr>
        <p:grpSpPr>
          <a:xfrm>
            <a:off x="8755560" y="8845920"/>
            <a:ext cx="1523880" cy="1472760"/>
            <a:chOff x="8755560" y="8845920"/>
            <a:chExt cx="1523880" cy="1472760"/>
          </a:xfrm>
        </p:grpSpPr>
        <p:sp>
          <p:nvSpPr>
            <p:cNvPr id="738" name="CustomShape 57"/>
            <p:cNvSpPr/>
            <p:nvPr/>
          </p:nvSpPr>
          <p:spPr>
            <a:xfrm>
              <a:off x="8755560" y="8845920"/>
              <a:ext cx="507600" cy="40608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9" name="Line 58"/>
            <p:cNvSpPr/>
            <p:nvPr/>
          </p:nvSpPr>
          <p:spPr>
            <a:xfrm>
              <a:off x="9009360" y="904896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 anchorCtr="1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2+𝛄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740" name="Group 59"/>
          <p:cNvGrpSpPr/>
          <p:nvPr/>
        </p:nvGrpSpPr>
        <p:grpSpPr>
          <a:xfrm>
            <a:off x="7141320" y="8782200"/>
            <a:ext cx="745560" cy="530280"/>
            <a:chOff x="7141320" y="8782200"/>
            <a:chExt cx="745560" cy="530280"/>
          </a:xfrm>
        </p:grpSpPr>
        <p:sp>
          <p:nvSpPr>
            <p:cNvPr id="741" name="CustomShape 60"/>
            <p:cNvSpPr/>
            <p:nvPr/>
          </p:nvSpPr>
          <p:spPr>
            <a:xfrm>
              <a:off x="7203960" y="8799120"/>
              <a:ext cx="620280" cy="49608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2" name="CustomShape 61"/>
            <p:cNvSpPr/>
            <p:nvPr/>
          </p:nvSpPr>
          <p:spPr>
            <a:xfrm>
              <a:off x="7141320" y="8782200"/>
              <a:ext cx="745560" cy="5302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2+2𝛄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743" name="Group 62"/>
          <p:cNvGrpSpPr/>
          <p:nvPr/>
        </p:nvGrpSpPr>
        <p:grpSpPr>
          <a:xfrm>
            <a:off x="6379200" y="8800560"/>
            <a:ext cx="698040" cy="496800"/>
            <a:chOff x="6379200" y="8800560"/>
            <a:chExt cx="698040" cy="496800"/>
          </a:xfrm>
        </p:grpSpPr>
        <p:sp>
          <p:nvSpPr>
            <p:cNvPr id="744" name="CustomShape 63"/>
            <p:cNvSpPr/>
            <p:nvPr/>
          </p:nvSpPr>
          <p:spPr>
            <a:xfrm>
              <a:off x="6437880" y="8816400"/>
              <a:ext cx="581040" cy="46476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5" name="CustomShape 64"/>
            <p:cNvSpPr/>
            <p:nvPr/>
          </p:nvSpPr>
          <p:spPr>
            <a:xfrm>
              <a:off x="6379200" y="8800560"/>
              <a:ext cx="698040" cy="496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2+2𝛄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746" name="Group 65"/>
          <p:cNvGrpSpPr/>
          <p:nvPr/>
        </p:nvGrpSpPr>
        <p:grpSpPr>
          <a:xfrm>
            <a:off x="4732200" y="8834760"/>
            <a:ext cx="1523880" cy="1473120"/>
            <a:chOff x="4732200" y="8834760"/>
            <a:chExt cx="1523880" cy="1473120"/>
          </a:xfrm>
        </p:grpSpPr>
        <p:sp>
          <p:nvSpPr>
            <p:cNvPr id="747" name="CustomShape 66"/>
            <p:cNvSpPr/>
            <p:nvPr/>
          </p:nvSpPr>
          <p:spPr>
            <a:xfrm>
              <a:off x="4732200" y="8834760"/>
              <a:ext cx="507600" cy="40608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Line 67"/>
            <p:cNvSpPr/>
            <p:nvPr/>
          </p:nvSpPr>
          <p:spPr>
            <a:xfrm>
              <a:off x="4986000" y="903780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 anchorCtr="1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2+𝛄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749" name="Group 68"/>
          <p:cNvGrpSpPr/>
          <p:nvPr/>
        </p:nvGrpSpPr>
        <p:grpSpPr>
          <a:xfrm>
            <a:off x="2758680" y="8758440"/>
            <a:ext cx="749880" cy="533520"/>
            <a:chOff x="2758680" y="8758440"/>
            <a:chExt cx="749880" cy="533520"/>
          </a:xfrm>
        </p:grpSpPr>
        <p:sp>
          <p:nvSpPr>
            <p:cNvPr id="750" name="CustomShape 69"/>
            <p:cNvSpPr/>
            <p:nvPr/>
          </p:nvSpPr>
          <p:spPr>
            <a:xfrm>
              <a:off x="2821680" y="8775360"/>
              <a:ext cx="624240" cy="4993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CustomShape 70"/>
            <p:cNvSpPr/>
            <p:nvPr/>
          </p:nvSpPr>
          <p:spPr>
            <a:xfrm>
              <a:off x="2758680" y="8758440"/>
              <a:ext cx="749880" cy="533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1+2𝛄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752" name="Group 71"/>
          <p:cNvGrpSpPr/>
          <p:nvPr/>
        </p:nvGrpSpPr>
        <p:grpSpPr>
          <a:xfrm>
            <a:off x="1986480" y="8776800"/>
            <a:ext cx="698040" cy="496800"/>
            <a:chOff x="1986480" y="8776800"/>
            <a:chExt cx="698040" cy="496800"/>
          </a:xfrm>
        </p:grpSpPr>
        <p:sp>
          <p:nvSpPr>
            <p:cNvPr id="753" name="CustomShape 72"/>
            <p:cNvSpPr/>
            <p:nvPr/>
          </p:nvSpPr>
          <p:spPr>
            <a:xfrm>
              <a:off x="2045160" y="8792640"/>
              <a:ext cx="581040" cy="46476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CustomShape 73"/>
            <p:cNvSpPr/>
            <p:nvPr/>
          </p:nvSpPr>
          <p:spPr>
            <a:xfrm>
              <a:off x="1986480" y="8776800"/>
              <a:ext cx="698040" cy="496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1+2𝛄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755" name="Group 74"/>
          <p:cNvGrpSpPr/>
          <p:nvPr/>
        </p:nvGrpSpPr>
        <p:grpSpPr>
          <a:xfrm>
            <a:off x="342000" y="8822160"/>
            <a:ext cx="1523880" cy="1472760"/>
            <a:chOff x="342000" y="8822160"/>
            <a:chExt cx="1523880" cy="1472760"/>
          </a:xfrm>
        </p:grpSpPr>
        <p:sp>
          <p:nvSpPr>
            <p:cNvPr id="756" name="CustomShape 75"/>
            <p:cNvSpPr/>
            <p:nvPr/>
          </p:nvSpPr>
          <p:spPr>
            <a:xfrm>
              <a:off x="342000" y="8822160"/>
              <a:ext cx="507600" cy="40608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Line 76"/>
            <p:cNvSpPr/>
            <p:nvPr/>
          </p:nvSpPr>
          <p:spPr>
            <a:xfrm>
              <a:off x="595800" y="902520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 anchorCtr="1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1+𝛄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758" name="Group 77"/>
          <p:cNvGrpSpPr/>
          <p:nvPr/>
        </p:nvGrpSpPr>
        <p:grpSpPr>
          <a:xfrm>
            <a:off x="7149600" y="144360"/>
            <a:ext cx="5681160" cy="2035080"/>
            <a:chOff x="7149600" y="144360"/>
            <a:chExt cx="5681160" cy="2035080"/>
          </a:xfrm>
        </p:grpSpPr>
        <p:sp>
          <p:nvSpPr>
            <p:cNvPr id="759" name="CustomShape 78"/>
            <p:cNvSpPr/>
            <p:nvPr/>
          </p:nvSpPr>
          <p:spPr>
            <a:xfrm>
              <a:off x="8076600" y="849960"/>
              <a:ext cx="560520" cy="5605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s</a:t>
              </a:r>
              <a:r>
                <a:rPr b="0" lang="pt-BR" sz="2000" spc="-1" strike="noStrike" baseline="-5000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60" name="CustomShape 79"/>
            <p:cNvSpPr/>
            <p:nvPr/>
          </p:nvSpPr>
          <p:spPr>
            <a:xfrm>
              <a:off x="10606680" y="849960"/>
              <a:ext cx="560520" cy="5605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s</a:t>
              </a:r>
              <a:r>
                <a:rPr b="0" lang="pt-BR" sz="2000" spc="-1" strike="noStrike" baseline="-5000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61" name="CustomShape 80"/>
            <p:cNvSpPr/>
            <p:nvPr/>
          </p:nvSpPr>
          <p:spPr>
            <a:xfrm>
              <a:off x="8357040" y="1130400"/>
              <a:ext cx="2529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" name="CustomShape 81"/>
            <p:cNvSpPr/>
            <p:nvPr/>
          </p:nvSpPr>
          <p:spPr>
            <a:xfrm flipH="1">
              <a:off x="8356320" y="1130400"/>
              <a:ext cx="2529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" name="CustomShape 82"/>
            <p:cNvSpPr/>
            <p:nvPr/>
          </p:nvSpPr>
          <p:spPr>
            <a:xfrm>
              <a:off x="10658160" y="325080"/>
              <a:ext cx="452160" cy="625680"/>
            </a:xfrm>
            <a:custGeom>
              <a:avLst/>
              <a:gdLst/>
              <a:ahLst/>
              <a:rect l="l" t="t" r="r" b="b"/>
              <a:pathLst>
                <a:path w="20152" h="21600">
                  <a:moveTo>
                    <a:pt x="3335" y="21600"/>
                  </a:moveTo>
                  <a:cubicBezTo>
                    <a:pt x="782" y="18829"/>
                    <a:pt x="-419" y="14762"/>
                    <a:pt x="131" y="10751"/>
                  </a:cubicBezTo>
                  <a:cubicBezTo>
                    <a:pt x="976" y="4578"/>
                    <a:pt x="5541" y="27"/>
                    <a:pt x="10914" y="0"/>
                  </a:cubicBezTo>
                  <a:cubicBezTo>
                    <a:pt x="13687" y="292"/>
                    <a:pt x="16239" y="1886"/>
                    <a:pt x="17979" y="4415"/>
                  </a:cubicBezTo>
                  <a:cubicBezTo>
                    <a:pt x="21181" y="9067"/>
                    <a:pt x="20592" y="15159"/>
                    <a:pt x="17848" y="20279"/>
                  </a:cubicBez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" name="CustomShape 83"/>
            <p:cNvSpPr/>
            <p:nvPr/>
          </p:nvSpPr>
          <p:spPr>
            <a:xfrm>
              <a:off x="7745040" y="645480"/>
              <a:ext cx="616320" cy="563760"/>
            </a:xfrm>
            <a:custGeom>
              <a:avLst/>
              <a:gdLst/>
              <a:ahLst/>
              <a:rect l="l" t="t" r="r" b="b"/>
              <a:pathLst>
                <a:path w="20979" h="20994">
                  <a:moveTo>
                    <a:pt x="11874" y="20980"/>
                  </a:moveTo>
                  <a:cubicBezTo>
                    <a:pt x="4974" y="21308"/>
                    <a:pt x="-621" y="15792"/>
                    <a:pt x="55" y="9329"/>
                  </a:cubicBezTo>
                  <a:cubicBezTo>
                    <a:pt x="632" y="3815"/>
                    <a:pt x="5730" y="-292"/>
                    <a:pt x="11615" y="16"/>
                  </a:cubicBezTo>
                  <a:cubicBezTo>
                    <a:pt x="13658" y="-59"/>
                    <a:pt x="15668" y="522"/>
                    <a:pt x="17314" y="1664"/>
                  </a:cubicBezTo>
                  <a:cubicBezTo>
                    <a:pt x="19431" y="3134"/>
                    <a:pt x="20767" y="5393"/>
                    <a:pt x="20979" y="7859"/>
                  </a:cubicBez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" name="CustomShape 84"/>
            <p:cNvSpPr/>
            <p:nvPr/>
          </p:nvSpPr>
          <p:spPr>
            <a:xfrm>
              <a:off x="7458120" y="727560"/>
              <a:ext cx="1947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34a5da"/>
                  </a:solidFill>
                  <a:latin typeface="Avenir Next Medium"/>
                  <a:ea typeface="Avenir Next Medium"/>
                </a:rPr>
                <a:t>A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766" name="CustomShape 85"/>
            <p:cNvSpPr/>
            <p:nvPr/>
          </p:nvSpPr>
          <p:spPr>
            <a:xfrm>
              <a:off x="10134000" y="278280"/>
              <a:ext cx="1947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34a5da"/>
                  </a:solidFill>
                  <a:latin typeface="Avenir Next Medium"/>
                  <a:ea typeface="Avenir Next Medium"/>
                </a:rPr>
                <a:t>A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767" name="CustomShape 86"/>
            <p:cNvSpPr/>
            <p:nvPr/>
          </p:nvSpPr>
          <p:spPr>
            <a:xfrm>
              <a:off x="8058240" y="1339560"/>
              <a:ext cx="541080" cy="585720"/>
            </a:xfrm>
            <a:custGeom>
              <a:avLst/>
              <a:gdLst/>
              <a:ahLst/>
              <a:rect l="l" t="t" r="r" b="b"/>
              <a:pathLst>
                <a:path w="17825" h="18294">
                  <a:moveTo>
                    <a:pt x="16447" y="0"/>
                  </a:moveTo>
                  <a:cubicBezTo>
                    <a:pt x="21071" y="9659"/>
                    <a:pt x="13263" y="21600"/>
                    <a:pt x="4816" y="17445"/>
                  </a:cubicBezTo>
                  <a:cubicBezTo>
                    <a:pt x="2524" y="16318"/>
                    <a:pt x="790" y="13850"/>
                    <a:pt x="212" y="10799"/>
                  </a:cubicBezTo>
                  <a:cubicBezTo>
                    <a:pt x="-529" y="6890"/>
                    <a:pt x="715" y="2806"/>
                    <a:pt x="3327" y="567"/>
                  </a:cubicBez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8" name="CustomShape 87"/>
            <p:cNvSpPr/>
            <p:nvPr/>
          </p:nvSpPr>
          <p:spPr>
            <a:xfrm>
              <a:off x="8829360" y="1779840"/>
              <a:ext cx="18324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B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769" name="CustomShape 88"/>
            <p:cNvSpPr/>
            <p:nvPr/>
          </p:nvSpPr>
          <p:spPr>
            <a:xfrm>
              <a:off x="12270240" y="685440"/>
              <a:ext cx="560520" cy="5605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770" name="CustomShape 89"/>
            <p:cNvSpPr/>
            <p:nvPr/>
          </p:nvSpPr>
          <p:spPr>
            <a:xfrm flipV="1">
              <a:off x="10887120" y="965520"/>
              <a:ext cx="1663200" cy="164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1" name="CustomShape 90"/>
            <p:cNvSpPr/>
            <p:nvPr/>
          </p:nvSpPr>
          <p:spPr>
            <a:xfrm>
              <a:off x="11731680" y="440280"/>
              <a:ext cx="18324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B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772" name="CustomShape 91"/>
            <p:cNvSpPr/>
            <p:nvPr/>
          </p:nvSpPr>
          <p:spPr>
            <a:xfrm>
              <a:off x="9436320" y="14436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773" name="CustomShape 92"/>
            <p:cNvSpPr/>
            <p:nvPr/>
          </p:nvSpPr>
          <p:spPr>
            <a:xfrm>
              <a:off x="10735560" y="31644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774" name="CustomShape 93"/>
            <p:cNvSpPr/>
            <p:nvPr/>
          </p:nvSpPr>
          <p:spPr>
            <a:xfrm>
              <a:off x="9538200" y="161640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775" name="CustomShape 94"/>
            <p:cNvSpPr/>
            <p:nvPr/>
          </p:nvSpPr>
          <p:spPr>
            <a:xfrm>
              <a:off x="8197560" y="161640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776" name="CustomShape 95"/>
            <p:cNvSpPr/>
            <p:nvPr/>
          </p:nvSpPr>
          <p:spPr>
            <a:xfrm>
              <a:off x="7149600" y="72756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+1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777" name="CustomShape 96"/>
            <p:cNvSpPr/>
            <p:nvPr/>
          </p:nvSpPr>
          <p:spPr>
            <a:xfrm>
              <a:off x="7828560" y="161640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+2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778" name="CustomShape 97"/>
            <p:cNvSpPr/>
            <p:nvPr/>
          </p:nvSpPr>
          <p:spPr>
            <a:xfrm>
              <a:off x="9675360" y="188568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+2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779" name="CustomShape 98"/>
            <p:cNvSpPr/>
            <p:nvPr/>
          </p:nvSpPr>
          <p:spPr>
            <a:xfrm>
              <a:off x="9473040" y="55584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+1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780" name="CustomShape 99"/>
            <p:cNvSpPr/>
            <p:nvPr/>
          </p:nvSpPr>
          <p:spPr>
            <a:xfrm>
              <a:off x="11693880" y="958680"/>
              <a:ext cx="32904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-10</a:t>
              </a:r>
              <a:endParaRPr b="0" lang="pt-BR" sz="1000" spc="-1" strike="noStrike">
                <a:latin typeface="Arial"/>
              </a:endParaRPr>
            </a:p>
          </p:txBody>
        </p:sp>
      </p:grpSp>
      <p:sp>
        <p:nvSpPr>
          <p:cNvPr id="781" name="CustomShape 100"/>
          <p:cNvSpPr/>
          <p:nvPr/>
        </p:nvSpPr>
        <p:spPr>
          <a:xfrm>
            <a:off x="5478840" y="3846240"/>
            <a:ext cx="15015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=2+1.5𝛄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82" name="CustomShape 101"/>
          <p:cNvSpPr/>
          <p:nvPr/>
        </p:nvSpPr>
        <p:spPr>
          <a:xfrm>
            <a:off x="6708960" y="733464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83" name="CustomShape 102"/>
          <p:cNvSpPr/>
          <p:nvPr/>
        </p:nvSpPr>
        <p:spPr>
          <a:xfrm>
            <a:off x="9499680" y="715536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84" name="CustomShape 103"/>
          <p:cNvSpPr/>
          <p:nvPr/>
        </p:nvSpPr>
        <p:spPr>
          <a:xfrm>
            <a:off x="10958400" y="715536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785" name="Group 104"/>
          <p:cNvGrpSpPr/>
          <p:nvPr/>
        </p:nvGrpSpPr>
        <p:grpSpPr>
          <a:xfrm>
            <a:off x="11196720" y="8831880"/>
            <a:ext cx="892080" cy="569520"/>
            <a:chOff x="11196720" y="8831880"/>
            <a:chExt cx="892080" cy="569520"/>
          </a:xfrm>
        </p:grpSpPr>
        <p:sp>
          <p:nvSpPr>
            <p:cNvPr id="786" name="CustomShape 105"/>
            <p:cNvSpPr/>
            <p:nvPr/>
          </p:nvSpPr>
          <p:spPr>
            <a:xfrm>
              <a:off x="11309760" y="8850240"/>
              <a:ext cx="666000" cy="53280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CustomShape 106"/>
            <p:cNvSpPr/>
            <p:nvPr/>
          </p:nvSpPr>
          <p:spPr>
            <a:xfrm>
              <a:off x="11196720" y="8831880"/>
              <a:ext cx="892080" cy="569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2-10𝛄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788" name="CustomShape 107"/>
          <p:cNvSpPr/>
          <p:nvPr/>
        </p:nvSpPr>
        <p:spPr>
          <a:xfrm>
            <a:off x="926640" y="5458320"/>
            <a:ext cx="12852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=1+2𝛄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89" name="CustomShape 108"/>
          <p:cNvSpPr/>
          <p:nvPr/>
        </p:nvSpPr>
        <p:spPr>
          <a:xfrm>
            <a:off x="8016840" y="5516280"/>
            <a:ext cx="15274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=2+1.5𝛄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TextShape 1"/>
          <p:cNvSpPr txBox="1"/>
          <p:nvPr/>
        </p:nvSpPr>
        <p:spPr>
          <a:xfrm>
            <a:off x="406440" y="2540160"/>
            <a:ext cx="12191760" cy="14392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Compute V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para k=0,1,2,…,K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791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Iteração de valor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792" name="CustomShape 3"/>
          <p:cNvSpPr/>
          <p:nvPr/>
        </p:nvSpPr>
        <p:spPr>
          <a:xfrm>
            <a:off x="6077520" y="88146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93" name="CustomShape 4"/>
          <p:cNvSpPr/>
          <p:nvPr/>
        </p:nvSpPr>
        <p:spPr>
          <a:xfrm>
            <a:off x="7797240" y="88020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794" name="Group 5"/>
          <p:cNvGrpSpPr/>
          <p:nvPr/>
        </p:nvGrpSpPr>
        <p:grpSpPr>
          <a:xfrm>
            <a:off x="7141320" y="8782200"/>
            <a:ext cx="745560" cy="530280"/>
            <a:chOff x="7141320" y="8782200"/>
            <a:chExt cx="745560" cy="530280"/>
          </a:xfrm>
        </p:grpSpPr>
        <p:sp>
          <p:nvSpPr>
            <p:cNvPr id="795" name="CustomShape 6"/>
            <p:cNvSpPr/>
            <p:nvPr/>
          </p:nvSpPr>
          <p:spPr>
            <a:xfrm>
              <a:off x="7203960" y="8799120"/>
              <a:ext cx="620280" cy="49608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6" name="CustomShape 7"/>
            <p:cNvSpPr/>
            <p:nvPr/>
          </p:nvSpPr>
          <p:spPr>
            <a:xfrm>
              <a:off x="7141320" y="8782200"/>
              <a:ext cx="745560" cy="5302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0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797" name="Group 8"/>
          <p:cNvGrpSpPr/>
          <p:nvPr/>
        </p:nvGrpSpPr>
        <p:grpSpPr>
          <a:xfrm>
            <a:off x="6379200" y="8800560"/>
            <a:ext cx="698040" cy="496800"/>
            <a:chOff x="6379200" y="8800560"/>
            <a:chExt cx="698040" cy="496800"/>
          </a:xfrm>
        </p:grpSpPr>
        <p:sp>
          <p:nvSpPr>
            <p:cNvPr id="798" name="CustomShape 9"/>
            <p:cNvSpPr/>
            <p:nvPr/>
          </p:nvSpPr>
          <p:spPr>
            <a:xfrm>
              <a:off x="6437880" y="8816400"/>
              <a:ext cx="581040" cy="46476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9" name="CustomShape 10"/>
            <p:cNvSpPr/>
            <p:nvPr/>
          </p:nvSpPr>
          <p:spPr>
            <a:xfrm>
              <a:off x="6379200" y="8800560"/>
              <a:ext cx="698040" cy="496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0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800" name="Group 11"/>
          <p:cNvGrpSpPr/>
          <p:nvPr/>
        </p:nvGrpSpPr>
        <p:grpSpPr>
          <a:xfrm>
            <a:off x="7149600" y="144360"/>
            <a:ext cx="5681160" cy="2035080"/>
            <a:chOff x="7149600" y="144360"/>
            <a:chExt cx="5681160" cy="2035080"/>
          </a:xfrm>
        </p:grpSpPr>
        <p:sp>
          <p:nvSpPr>
            <p:cNvPr id="801" name="CustomShape 12"/>
            <p:cNvSpPr/>
            <p:nvPr/>
          </p:nvSpPr>
          <p:spPr>
            <a:xfrm>
              <a:off x="8076600" y="849960"/>
              <a:ext cx="560520" cy="5605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s</a:t>
              </a:r>
              <a:r>
                <a:rPr b="0" lang="pt-BR" sz="2000" spc="-1" strike="noStrike" baseline="-5000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02" name="CustomShape 13"/>
            <p:cNvSpPr/>
            <p:nvPr/>
          </p:nvSpPr>
          <p:spPr>
            <a:xfrm>
              <a:off x="10606680" y="849960"/>
              <a:ext cx="560520" cy="5605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s</a:t>
              </a:r>
              <a:r>
                <a:rPr b="0" lang="pt-BR" sz="2000" spc="-1" strike="noStrike" baseline="-5000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03" name="CustomShape 14"/>
            <p:cNvSpPr/>
            <p:nvPr/>
          </p:nvSpPr>
          <p:spPr>
            <a:xfrm>
              <a:off x="8357040" y="1130400"/>
              <a:ext cx="2529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CustomShape 15"/>
            <p:cNvSpPr/>
            <p:nvPr/>
          </p:nvSpPr>
          <p:spPr>
            <a:xfrm flipH="1">
              <a:off x="8356320" y="1130400"/>
              <a:ext cx="2529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5" name="CustomShape 16"/>
            <p:cNvSpPr/>
            <p:nvPr/>
          </p:nvSpPr>
          <p:spPr>
            <a:xfrm>
              <a:off x="10658160" y="325080"/>
              <a:ext cx="452160" cy="625680"/>
            </a:xfrm>
            <a:custGeom>
              <a:avLst/>
              <a:gdLst/>
              <a:ahLst/>
              <a:rect l="l" t="t" r="r" b="b"/>
              <a:pathLst>
                <a:path w="20152" h="21600">
                  <a:moveTo>
                    <a:pt x="3335" y="21600"/>
                  </a:moveTo>
                  <a:cubicBezTo>
                    <a:pt x="782" y="18829"/>
                    <a:pt x="-419" y="14762"/>
                    <a:pt x="131" y="10751"/>
                  </a:cubicBezTo>
                  <a:cubicBezTo>
                    <a:pt x="976" y="4578"/>
                    <a:pt x="5541" y="27"/>
                    <a:pt x="10914" y="0"/>
                  </a:cubicBezTo>
                  <a:cubicBezTo>
                    <a:pt x="13687" y="292"/>
                    <a:pt x="16239" y="1886"/>
                    <a:pt x="17979" y="4415"/>
                  </a:cubicBezTo>
                  <a:cubicBezTo>
                    <a:pt x="21181" y="9067"/>
                    <a:pt x="20592" y="15159"/>
                    <a:pt x="17848" y="20279"/>
                  </a:cubicBez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6" name="CustomShape 17"/>
            <p:cNvSpPr/>
            <p:nvPr/>
          </p:nvSpPr>
          <p:spPr>
            <a:xfrm>
              <a:off x="7745040" y="645480"/>
              <a:ext cx="616320" cy="563760"/>
            </a:xfrm>
            <a:custGeom>
              <a:avLst/>
              <a:gdLst/>
              <a:ahLst/>
              <a:rect l="l" t="t" r="r" b="b"/>
              <a:pathLst>
                <a:path w="20979" h="20994">
                  <a:moveTo>
                    <a:pt x="11874" y="20980"/>
                  </a:moveTo>
                  <a:cubicBezTo>
                    <a:pt x="4974" y="21308"/>
                    <a:pt x="-621" y="15792"/>
                    <a:pt x="55" y="9329"/>
                  </a:cubicBezTo>
                  <a:cubicBezTo>
                    <a:pt x="632" y="3815"/>
                    <a:pt x="5730" y="-292"/>
                    <a:pt x="11615" y="16"/>
                  </a:cubicBezTo>
                  <a:cubicBezTo>
                    <a:pt x="13658" y="-59"/>
                    <a:pt x="15668" y="522"/>
                    <a:pt x="17314" y="1664"/>
                  </a:cubicBezTo>
                  <a:cubicBezTo>
                    <a:pt x="19431" y="3134"/>
                    <a:pt x="20767" y="5393"/>
                    <a:pt x="20979" y="7859"/>
                  </a:cubicBez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7" name="CustomShape 18"/>
            <p:cNvSpPr/>
            <p:nvPr/>
          </p:nvSpPr>
          <p:spPr>
            <a:xfrm>
              <a:off x="7458120" y="727560"/>
              <a:ext cx="1947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34a5da"/>
                  </a:solidFill>
                  <a:latin typeface="Avenir Next Medium"/>
                  <a:ea typeface="Avenir Next Medium"/>
                </a:rPr>
                <a:t>A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808" name="CustomShape 19"/>
            <p:cNvSpPr/>
            <p:nvPr/>
          </p:nvSpPr>
          <p:spPr>
            <a:xfrm>
              <a:off x="10134000" y="278280"/>
              <a:ext cx="1947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34a5da"/>
                  </a:solidFill>
                  <a:latin typeface="Avenir Next Medium"/>
                  <a:ea typeface="Avenir Next Medium"/>
                </a:rPr>
                <a:t>A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809" name="CustomShape 20"/>
            <p:cNvSpPr/>
            <p:nvPr/>
          </p:nvSpPr>
          <p:spPr>
            <a:xfrm>
              <a:off x="8058240" y="1339560"/>
              <a:ext cx="541080" cy="585720"/>
            </a:xfrm>
            <a:custGeom>
              <a:avLst/>
              <a:gdLst/>
              <a:ahLst/>
              <a:rect l="l" t="t" r="r" b="b"/>
              <a:pathLst>
                <a:path w="17825" h="18294">
                  <a:moveTo>
                    <a:pt x="16447" y="0"/>
                  </a:moveTo>
                  <a:cubicBezTo>
                    <a:pt x="21071" y="9659"/>
                    <a:pt x="13263" y="21600"/>
                    <a:pt x="4816" y="17445"/>
                  </a:cubicBezTo>
                  <a:cubicBezTo>
                    <a:pt x="2524" y="16318"/>
                    <a:pt x="790" y="13850"/>
                    <a:pt x="212" y="10799"/>
                  </a:cubicBezTo>
                  <a:cubicBezTo>
                    <a:pt x="-529" y="6890"/>
                    <a:pt x="715" y="2806"/>
                    <a:pt x="3327" y="567"/>
                  </a:cubicBez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0" name="CustomShape 21"/>
            <p:cNvSpPr/>
            <p:nvPr/>
          </p:nvSpPr>
          <p:spPr>
            <a:xfrm>
              <a:off x="8829360" y="1779840"/>
              <a:ext cx="18324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B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811" name="CustomShape 22"/>
            <p:cNvSpPr/>
            <p:nvPr/>
          </p:nvSpPr>
          <p:spPr>
            <a:xfrm>
              <a:off x="12270240" y="685440"/>
              <a:ext cx="560520" cy="5605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12" name="CustomShape 23"/>
            <p:cNvSpPr/>
            <p:nvPr/>
          </p:nvSpPr>
          <p:spPr>
            <a:xfrm flipV="1">
              <a:off x="10887120" y="965520"/>
              <a:ext cx="1663200" cy="164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3" name="CustomShape 24"/>
            <p:cNvSpPr/>
            <p:nvPr/>
          </p:nvSpPr>
          <p:spPr>
            <a:xfrm>
              <a:off x="11731680" y="440280"/>
              <a:ext cx="18324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B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814" name="CustomShape 25"/>
            <p:cNvSpPr/>
            <p:nvPr/>
          </p:nvSpPr>
          <p:spPr>
            <a:xfrm>
              <a:off x="9436320" y="14436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815" name="CustomShape 26"/>
            <p:cNvSpPr/>
            <p:nvPr/>
          </p:nvSpPr>
          <p:spPr>
            <a:xfrm>
              <a:off x="10735560" y="31644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816" name="CustomShape 27"/>
            <p:cNvSpPr/>
            <p:nvPr/>
          </p:nvSpPr>
          <p:spPr>
            <a:xfrm>
              <a:off x="9538200" y="161640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817" name="CustomShape 28"/>
            <p:cNvSpPr/>
            <p:nvPr/>
          </p:nvSpPr>
          <p:spPr>
            <a:xfrm>
              <a:off x="8197560" y="161640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818" name="CustomShape 29"/>
            <p:cNvSpPr/>
            <p:nvPr/>
          </p:nvSpPr>
          <p:spPr>
            <a:xfrm>
              <a:off x="7149600" y="72756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+1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819" name="CustomShape 30"/>
            <p:cNvSpPr/>
            <p:nvPr/>
          </p:nvSpPr>
          <p:spPr>
            <a:xfrm>
              <a:off x="7828560" y="161640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+2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820" name="CustomShape 31"/>
            <p:cNvSpPr/>
            <p:nvPr/>
          </p:nvSpPr>
          <p:spPr>
            <a:xfrm>
              <a:off x="9675360" y="188568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+2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821" name="CustomShape 32"/>
            <p:cNvSpPr/>
            <p:nvPr/>
          </p:nvSpPr>
          <p:spPr>
            <a:xfrm>
              <a:off x="9473040" y="55584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+1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822" name="CustomShape 33"/>
            <p:cNvSpPr/>
            <p:nvPr/>
          </p:nvSpPr>
          <p:spPr>
            <a:xfrm>
              <a:off x="11693880" y="958680"/>
              <a:ext cx="32904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-10</a:t>
              </a:r>
              <a:endParaRPr b="0" lang="pt-BR" sz="1000" spc="-1" strike="noStrike">
                <a:latin typeface="Arial"/>
              </a:endParaRPr>
            </a:p>
          </p:txBody>
        </p:sp>
      </p:grpSp>
      <p:sp>
        <p:nvSpPr>
          <p:cNvPr id="823" name="CustomShape 34"/>
          <p:cNvSpPr/>
          <p:nvPr/>
        </p:nvSpPr>
        <p:spPr>
          <a:xfrm>
            <a:off x="11270520" y="843408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24" name="CustomShape 35"/>
          <p:cNvSpPr/>
          <p:nvPr/>
        </p:nvSpPr>
        <p:spPr>
          <a:xfrm>
            <a:off x="7142040" y="834624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25" name="CustomShape 36"/>
          <p:cNvSpPr/>
          <p:nvPr/>
        </p:nvSpPr>
        <p:spPr>
          <a:xfrm>
            <a:off x="6356160" y="834624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826" name="Group 37"/>
          <p:cNvGrpSpPr/>
          <p:nvPr/>
        </p:nvGrpSpPr>
        <p:grpSpPr>
          <a:xfrm>
            <a:off x="11196720" y="8831880"/>
            <a:ext cx="892080" cy="569520"/>
            <a:chOff x="11196720" y="8831880"/>
            <a:chExt cx="892080" cy="569520"/>
          </a:xfrm>
        </p:grpSpPr>
        <p:sp>
          <p:nvSpPr>
            <p:cNvPr id="827" name="CustomShape 38"/>
            <p:cNvSpPr/>
            <p:nvPr/>
          </p:nvSpPr>
          <p:spPr>
            <a:xfrm>
              <a:off x="11309760" y="8850240"/>
              <a:ext cx="666000" cy="53280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8" name="CustomShape 39"/>
            <p:cNvSpPr/>
            <p:nvPr/>
          </p:nvSpPr>
          <p:spPr>
            <a:xfrm>
              <a:off x="11196720" y="8831880"/>
              <a:ext cx="892080" cy="569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0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829" name="CustomShape 40"/>
          <p:cNvSpPr/>
          <p:nvPr/>
        </p:nvSpPr>
        <p:spPr>
          <a:xfrm>
            <a:off x="12051720" y="8882280"/>
            <a:ext cx="287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830" name="CustomShape 41"/>
          <p:cNvSpPr/>
          <p:nvPr/>
        </p:nvSpPr>
        <p:spPr>
          <a:xfrm>
            <a:off x="458640" y="3333960"/>
            <a:ext cx="88308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k=0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TextShape 1"/>
          <p:cNvSpPr txBox="1"/>
          <p:nvPr/>
        </p:nvSpPr>
        <p:spPr>
          <a:xfrm>
            <a:off x="406440" y="2540160"/>
            <a:ext cx="12191760" cy="14392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Compute V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para k=0,1,2,…,K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832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Iteração de valor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833" name="CustomShape 3"/>
          <p:cNvSpPr/>
          <p:nvPr/>
        </p:nvSpPr>
        <p:spPr>
          <a:xfrm>
            <a:off x="480708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Line 4"/>
          <p:cNvSpPr/>
          <p:nvPr/>
        </p:nvSpPr>
        <p:spPr>
          <a:xfrm flipH="1">
            <a:off x="5084280" y="7207200"/>
            <a:ext cx="957600" cy="733680"/>
          </a:xfrm>
          <a:prstGeom prst="line">
            <a:avLst/>
          </a:prstGeom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5"/>
          <p:cNvSpPr/>
          <p:nvPr/>
        </p:nvSpPr>
        <p:spPr>
          <a:xfrm>
            <a:off x="4972680" y="8231400"/>
            <a:ext cx="9720" cy="59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6"/>
          <p:cNvSpPr/>
          <p:nvPr/>
        </p:nvSpPr>
        <p:spPr>
          <a:xfrm>
            <a:off x="697356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7"/>
          <p:cNvSpPr/>
          <p:nvPr/>
        </p:nvSpPr>
        <p:spPr>
          <a:xfrm>
            <a:off x="6044400" y="7143120"/>
            <a:ext cx="956520" cy="79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8"/>
          <p:cNvSpPr/>
          <p:nvPr/>
        </p:nvSpPr>
        <p:spPr>
          <a:xfrm>
            <a:off x="6830280" y="8218440"/>
            <a:ext cx="238680" cy="58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9"/>
          <p:cNvSpPr/>
          <p:nvPr/>
        </p:nvSpPr>
        <p:spPr>
          <a:xfrm>
            <a:off x="7198560" y="8219880"/>
            <a:ext cx="214200" cy="56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10"/>
          <p:cNvSpPr/>
          <p:nvPr/>
        </p:nvSpPr>
        <p:spPr>
          <a:xfrm>
            <a:off x="9168120" y="789300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11"/>
          <p:cNvSpPr/>
          <p:nvPr/>
        </p:nvSpPr>
        <p:spPr>
          <a:xfrm>
            <a:off x="9464760" y="7145280"/>
            <a:ext cx="946800" cy="79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12"/>
          <p:cNvSpPr/>
          <p:nvPr/>
        </p:nvSpPr>
        <p:spPr>
          <a:xfrm>
            <a:off x="9078120" y="8222040"/>
            <a:ext cx="198000" cy="61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13"/>
          <p:cNvSpPr/>
          <p:nvPr/>
        </p:nvSpPr>
        <p:spPr>
          <a:xfrm>
            <a:off x="9399960" y="8216280"/>
            <a:ext cx="267840" cy="62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14"/>
          <p:cNvSpPr/>
          <p:nvPr/>
        </p:nvSpPr>
        <p:spPr>
          <a:xfrm>
            <a:off x="1148040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15"/>
          <p:cNvSpPr/>
          <p:nvPr/>
        </p:nvSpPr>
        <p:spPr>
          <a:xfrm>
            <a:off x="10411920" y="7145280"/>
            <a:ext cx="1089720" cy="80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Line 16"/>
          <p:cNvSpPr/>
          <p:nvPr/>
        </p:nvSpPr>
        <p:spPr>
          <a:xfrm>
            <a:off x="11642760" y="8218440"/>
            <a:ext cx="8280" cy="649440"/>
          </a:xfrm>
          <a:prstGeom prst="line">
            <a:avLst/>
          </a:prstGeom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17"/>
          <p:cNvSpPr/>
          <p:nvPr/>
        </p:nvSpPr>
        <p:spPr>
          <a:xfrm>
            <a:off x="5847840" y="684900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18"/>
          <p:cNvSpPr/>
          <p:nvPr/>
        </p:nvSpPr>
        <p:spPr>
          <a:xfrm>
            <a:off x="10109160" y="684900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19"/>
          <p:cNvSpPr/>
          <p:nvPr/>
        </p:nvSpPr>
        <p:spPr>
          <a:xfrm>
            <a:off x="10530360" y="666756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850" name="CustomShape 20"/>
          <p:cNvSpPr/>
          <p:nvPr/>
        </p:nvSpPr>
        <p:spPr>
          <a:xfrm>
            <a:off x="11988720" y="8865360"/>
            <a:ext cx="287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851" name="CustomShape 21"/>
          <p:cNvSpPr/>
          <p:nvPr/>
        </p:nvSpPr>
        <p:spPr>
          <a:xfrm>
            <a:off x="5596560" y="666396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852" name="CustomShape 22"/>
          <p:cNvSpPr/>
          <p:nvPr/>
        </p:nvSpPr>
        <p:spPr>
          <a:xfrm>
            <a:off x="5233320" y="88146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853" name="CustomShape 23"/>
          <p:cNvSpPr/>
          <p:nvPr/>
        </p:nvSpPr>
        <p:spPr>
          <a:xfrm>
            <a:off x="6077520" y="88146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854" name="CustomShape 24"/>
          <p:cNvSpPr/>
          <p:nvPr/>
        </p:nvSpPr>
        <p:spPr>
          <a:xfrm>
            <a:off x="7797240" y="88020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855" name="CustomShape 25"/>
          <p:cNvSpPr/>
          <p:nvPr/>
        </p:nvSpPr>
        <p:spPr>
          <a:xfrm>
            <a:off x="8386920" y="88146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856" name="CustomShape 26"/>
          <p:cNvSpPr/>
          <p:nvPr/>
        </p:nvSpPr>
        <p:spPr>
          <a:xfrm>
            <a:off x="10020240" y="88146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857" name="CustomShape 27"/>
          <p:cNvSpPr/>
          <p:nvPr/>
        </p:nvSpPr>
        <p:spPr>
          <a:xfrm>
            <a:off x="5275080" y="715536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858" name="CustomShape 28"/>
          <p:cNvSpPr/>
          <p:nvPr/>
        </p:nvSpPr>
        <p:spPr>
          <a:xfrm>
            <a:off x="9983520" y="639864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59" name="CustomShape 29"/>
          <p:cNvSpPr/>
          <p:nvPr/>
        </p:nvSpPr>
        <p:spPr>
          <a:xfrm>
            <a:off x="5695200" y="639864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=2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860" name="Group 30"/>
          <p:cNvGrpSpPr/>
          <p:nvPr/>
        </p:nvGrpSpPr>
        <p:grpSpPr>
          <a:xfrm>
            <a:off x="9505800" y="8847360"/>
            <a:ext cx="507600" cy="406080"/>
            <a:chOff x="9505800" y="8847360"/>
            <a:chExt cx="507600" cy="406080"/>
          </a:xfrm>
        </p:grpSpPr>
        <p:sp>
          <p:nvSpPr>
            <p:cNvPr id="861" name="CustomShape 31"/>
            <p:cNvSpPr/>
            <p:nvPr/>
          </p:nvSpPr>
          <p:spPr>
            <a:xfrm>
              <a:off x="9505800" y="8847360"/>
              <a:ext cx="507600" cy="40608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2" name="CustomShape 32"/>
            <p:cNvSpPr/>
            <p:nvPr/>
          </p:nvSpPr>
          <p:spPr>
            <a:xfrm>
              <a:off x="9650160" y="8868240"/>
              <a:ext cx="218880" cy="365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863" name="Group 33"/>
          <p:cNvGrpSpPr/>
          <p:nvPr/>
        </p:nvGrpSpPr>
        <p:grpSpPr>
          <a:xfrm>
            <a:off x="8755560" y="8845920"/>
            <a:ext cx="507600" cy="406080"/>
            <a:chOff x="8755560" y="8845920"/>
            <a:chExt cx="507600" cy="406080"/>
          </a:xfrm>
        </p:grpSpPr>
        <p:sp>
          <p:nvSpPr>
            <p:cNvPr id="864" name="CustomShape 34"/>
            <p:cNvSpPr/>
            <p:nvPr/>
          </p:nvSpPr>
          <p:spPr>
            <a:xfrm>
              <a:off x="8755560" y="8845920"/>
              <a:ext cx="507600" cy="40608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5" name="CustomShape 35"/>
            <p:cNvSpPr/>
            <p:nvPr/>
          </p:nvSpPr>
          <p:spPr>
            <a:xfrm>
              <a:off x="8899560" y="8866440"/>
              <a:ext cx="218880" cy="365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866" name="Group 36"/>
          <p:cNvGrpSpPr/>
          <p:nvPr/>
        </p:nvGrpSpPr>
        <p:grpSpPr>
          <a:xfrm>
            <a:off x="7141320" y="8782200"/>
            <a:ext cx="745560" cy="530280"/>
            <a:chOff x="7141320" y="8782200"/>
            <a:chExt cx="745560" cy="530280"/>
          </a:xfrm>
        </p:grpSpPr>
        <p:sp>
          <p:nvSpPr>
            <p:cNvPr id="867" name="CustomShape 37"/>
            <p:cNvSpPr/>
            <p:nvPr/>
          </p:nvSpPr>
          <p:spPr>
            <a:xfrm>
              <a:off x="7203960" y="8799120"/>
              <a:ext cx="620280" cy="49608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8" name="CustomShape 38"/>
            <p:cNvSpPr/>
            <p:nvPr/>
          </p:nvSpPr>
          <p:spPr>
            <a:xfrm>
              <a:off x="7141320" y="8782200"/>
              <a:ext cx="745560" cy="5302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869" name="Group 39"/>
          <p:cNvGrpSpPr/>
          <p:nvPr/>
        </p:nvGrpSpPr>
        <p:grpSpPr>
          <a:xfrm>
            <a:off x="6379200" y="8800560"/>
            <a:ext cx="698040" cy="496800"/>
            <a:chOff x="6379200" y="8800560"/>
            <a:chExt cx="698040" cy="496800"/>
          </a:xfrm>
        </p:grpSpPr>
        <p:sp>
          <p:nvSpPr>
            <p:cNvPr id="870" name="CustomShape 40"/>
            <p:cNvSpPr/>
            <p:nvPr/>
          </p:nvSpPr>
          <p:spPr>
            <a:xfrm>
              <a:off x="6437880" y="8816400"/>
              <a:ext cx="581040" cy="46476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" name="CustomShape 41"/>
            <p:cNvSpPr/>
            <p:nvPr/>
          </p:nvSpPr>
          <p:spPr>
            <a:xfrm>
              <a:off x="6379200" y="8800560"/>
              <a:ext cx="698040" cy="496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872" name="Group 42"/>
          <p:cNvGrpSpPr/>
          <p:nvPr/>
        </p:nvGrpSpPr>
        <p:grpSpPr>
          <a:xfrm>
            <a:off x="4732200" y="8834760"/>
            <a:ext cx="507600" cy="406080"/>
            <a:chOff x="4732200" y="8834760"/>
            <a:chExt cx="507600" cy="406080"/>
          </a:xfrm>
        </p:grpSpPr>
        <p:sp>
          <p:nvSpPr>
            <p:cNvPr id="873" name="CustomShape 43"/>
            <p:cNvSpPr/>
            <p:nvPr/>
          </p:nvSpPr>
          <p:spPr>
            <a:xfrm>
              <a:off x="4732200" y="8834760"/>
              <a:ext cx="507600" cy="40608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4" name="CustomShape 44"/>
            <p:cNvSpPr/>
            <p:nvPr/>
          </p:nvSpPr>
          <p:spPr>
            <a:xfrm>
              <a:off x="4876200" y="8855280"/>
              <a:ext cx="218880" cy="3650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875" name="Group 45"/>
          <p:cNvGrpSpPr/>
          <p:nvPr/>
        </p:nvGrpSpPr>
        <p:grpSpPr>
          <a:xfrm>
            <a:off x="7149600" y="144360"/>
            <a:ext cx="5681160" cy="2035080"/>
            <a:chOff x="7149600" y="144360"/>
            <a:chExt cx="5681160" cy="2035080"/>
          </a:xfrm>
        </p:grpSpPr>
        <p:sp>
          <p:nvSpPr>
            <p:cNvPr id="876" name="CustomShape 46"/>
            <p:cNvSpPr/>
            <p:nvPr/>
          </p:nvSpPr>
          <p:spPr>
            <a:xfrm>
              <a:off x="8076600" y="849960"/>
              <a:ext cx="560520" cy="5605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s</a:t>
              </a:r>
              <a:r>
                <a:rPr b="0" lang="pt-BR" sz="2000" spc="-1" strike="noStrike" baseline="-5000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77" name="CustomShape 47"/>
            <p:cNvSpPr/>
            <p:nvPr/>
          </p:nvSpPr>
          <p:spPr>
            <a:xfrm>
              <a:off x="10606680" y="849960"/>
              <a:ext cx="560520" cy="5605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s</a:t>
              </a:r>
              <a:r>
                <a:rPr b="0" lang="pt-BR" sz="2000" spc="-1" strike="noStrike" baseline="-5000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78" name="CustomShape 48"/>
            <p:cNvSpPr/>
            <p:nvPr/>
          </p:nvSpPr>
          <p:spPr>
            <a:xfrm>
              <a:off x="8357040" y="1130400"/>
              <a:ext cx="2529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" name="CustomShape 49"/>
            <p:cNvSpPr/>
            <p:nvPr/>
          </p:nvSpPr>
          <p:spPr>
            <a:xfrm flipH="1">
              <a:off x="8356320" y="1130400"/>
              <a:ext cx="2529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0" name="CustomShape 50"/>
            <p:cNvSpPr/>
            <p:nvPr/>
          </p:nvSpPr>
          <p:spPr>
            <a:xfrm>
              <a:off x="10658160" y="325080"/>
              <a:ext cx="452160" cy="625680"/>
            </a:xfrm>
            <a:custGeom>
              <a:avLst/>
              <a:gdLst/>
              <a:ahLst/>
              <a:rect l="l" t="t" r="r" b="b"/>
              <a:pathLst>
                <a:path w="20152" h="21600">
                  <a:moveTo>
                    <a:pt x="3335" y="21600"/>
                  </a:moveTo>
                  <a:cubicBezTo>
                    <a:pt x="782" y="18829"/>
                    <a:pt x="-419" y="14762"/>
                    <a:pt x="131" y="10751"/>
                  </a:cubicBezTo>
                  <a:cubicBezTo>
                    <a:pt x="976" y="4578"/>
                    <a:pt x="5541" y="27"/>
                    <a:pt x="10914" y="0"/>
                  </a:cubicBezTo>
                  <a:cubicBezTo>
                    <a:pt x="13687" y="292"/>
                    <a:pt x="16239" y="1886"/>
                    <a:pt x="17979" y="4415"/>
                  </a:cubicBezTo>
                  <a:cubicBezTo>
                    <a:pt x="21181" y="9067"/>
                    <a:pt x="20592" y="15159"/>
                    <a:pt x="17848" y="20279"/>
                  </a:cubicBez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1" name="CustomShape 51"/>
            <p:cNvSpPr/>
            <p:nvPr/>
          </p:nvSpPr>
          <p:spPr>
            <a:xfrm>
              <a:off x="7745040" y="645480"/>
              <a:ext cx="616320" cy="563760"/>
            </a:xfrm>
            <a:custGeom>
              <a:avLst/>
              <a:gdLst/>
              <a:ahLst/>
              <a:rect l="l" t="t" r="r" b="b"/>
              <a:pathLst>
                <a:path w="20979" h="20994">
                  <a:moveTo>
                    <a:pt x="11874" y="20980"/>
                  </a:moveTo>
                  <a:cubicBezTo>
                    <a:pt x="4974" y="21308"/>
                    <a:pt x="-621" y="15792"/>
                    <a:pt x="55" y="9329"/>
                  </a:cubicBezTo>
                  <a:cubicBezTo>
                    <a:pt x="632" y="3815"/>
                    <a:pt x="5730" y="-292"/>
                    <a:pt x="11615" y="16"/>
                  </a:cubicBezTo>
                  <a:cubicBezTo>
                    <a:pt x="13658" y="-59"/>
                    <a:pt x="15668" y="522"/>
                    <a:pt x="17314" y="1664"/>
                  </a:cubicBezTo>
                  <a:cubicBezTo>
                    <a:pt x="19431" y="3134"/>
                    <a:pt x="20767" y="5393"/>
                    <a:pt x="20979" y="7859"/>
                  </a:cubicBez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" name="CustomShape 52"/>
            <p:cNvSpPr/>
            <p:nvPr/>
          </p:nvSpPr>
          <p:spPr>
            <a:xfrm>
              <a:off x="7458120" y="727560"/>
              <a:ext cx="1947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34a5da"/>
                  </a:solidFill>
                  <a:latin typeface="Avenir Next Medium"/>
                  <a:ea typeface="Avenir Next Medium"/>
                </a:rPr>
                <a:t>A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883" name="CustomShape 53"/>
            <p:cNvSpPr/>
            <p:nvPr/>
          </p:nvSpPr>
          <p:spPr>
            <a:xfrm>
              <a:off x="10134000" y="278280"/>
              <a:ext cx="1947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34a5da"/>
                  </a:solidFill>
                  <a:latin typeface="Avenir Next Medium"/>
                  <a:ea typeface="Avenir Next Medium"/>
                </a:rPr>
                <a:t>A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884" name="CustomShape 54"/>
            <p:cNvSpPr/>
            <p:nvPr/>
          </p:nvSpPr>
          <p:spPr>
            <a:xfrm>
              <a:off x="8058240" y="1339560"/>
              <a:ext cx="541080" cy="585720"/>
            </a:xfrm>
            <a:custGeom>
              <a:avLst/>
              <a:gdLst/>
              <a:ahLst/>
              <a:rect l="l" t="t" r="r" b="b"/>
              <a:pathLst>
                <a:path w="17825" h="18294">
                  <a:moveTo>
                    <a:pt x="16447" y="0"/>
                  </a:moveTo>
                  <a:cubicBezTo>
                    <a:pt x="21071" y="9659"/>
                    <a:pt x="13263" y="21600"/>
                    <a:pt x="4816" y="17445"/>
                  </a:cubicBezTo>
                  <a:cubicBezTo>
                    <a:pt x="2524" y="16318"/>
                    <a:pt x="790" y="13850"/>
                    <a:pt x="212" y="10799"/>
                  </a:cubicBezTo>
                  <a:cubicBezTo>
                    <a:pt x="-529" y="6890"/>
                    <a:pt x="715" y="2806"/>
                    <a:pt x="3327" y="567"/>
                  </a:cubicBez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" name="CustomShape 55"/>
            <p:cNvSpPr/>
            <p:nvPr/>
          </p:nvSpPr>
          <p:spPr>
            <a:xfrm>
              <a:off x="8829360" y="1779840"/>
              <a:ext cx="18324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B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886" name="CustomShape 56"/>
            <p:cNvSpPr/>
            <p:nvPr/>
          </p:nvSpPr>
          <p:spPr>
            <a:xfrm>
              <a:off x="12270240" y="685440"/>
              <a:ext cx="560520" cy="5605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887" name="CustomShape 57"/>
            <p:cNvSpPr/>
            <p:nvPr/>
          </p:nvSpPr>
          <p:spPr>
            <a:xfrm flipV="1">
              <a:off x="10887120" y="965520"/>
              <a:ext cx="1663200" cy="164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8" name="CustomShape 58"/>
            <p:cNvSpPr/>
            <p:nvPr/>
          </p:nvSpPr>
          <p:spPr>
            <a:xfrm>
              <a:off x="11731680" y="440280"/>
              <a:ext cx="18324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B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889" name="CustomShape 59"/>
            <p:cNvSpPr/>
            <p:nvPr/>
          </p:nvSpPr>
          <p:spPr>
            <a:xfrm>
              <a:off x="9436320" y="14436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890" name="CustomShape 60"/>
            <p:cNvSpPr/>
            <p:nvPr/>
          </p:nvSpPr>
          <p:spPr>
            <a:xfrm>
              <a:off x="10735560" y="31644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891" name="CustomShape 61"/>
            <p:cNvSpPr/>
            <p:nvPr/>
          </p:nvSpPr>
          <p:spPr>
            <a:xfrm>
              <a:off x="9538200" y="161640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892" name="CustomShape 62"/>
            <p:cNvSpPr/>
            <p:nvPr/>
          </p:nvSpPr>
          <p:spPr>
            <a:xfrm>
              <a:off x="8197560" y="161640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893" name="CustomShape 63"/>
            <p:cNvSpPr/>
            <p:nvPr/>
          </p:nvSpPr>
          <p:spPr>
            <a:xfrm>
              <a:off x="7149600" y="72756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+1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894" name="CustomShape 64"/>
            <p:cNvSpPr/>
            <p:nvPr/>
          </p:nvSpPr>
          <p:spPr>
            <a:xfrm>
              <a:off x="7828560" y="161640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+2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895" name="CustomShape 65"/>
            <p:cNvSpPr/>
            <p:nvPr/>
          </p:nvSpPr>
          <p:spPr>
            <a:xfrm>
              <a:off x="9675360" y="188568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+2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896" name="CustomShape 66"/>
            <p:cNvSpPr/>
            <p:nvPr/>
          </p:nvSpPr>
          <p:spPr>
            <a:xfrm>
              <a:off x="9473040" y="55584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+1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897" name="CustomShape 67"/>
            <p:cNvSpPr/>
            <p:nvPr/>
          </p:nvSpPr>
          <p:spPr>
            <a:xfrm>
              <a:off x="11693880" y="958680"/>
              <a:ext cx="32904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-10</a:t>
              </a:r>
              <a:endParaRPr b="0" lang="pt-BR" sz="1000" spc="-1" strike="noStrike">
                <a:latin typeface="Arial"/>
              </a:endParaRPr>
            </a:p>
          </p:txBody>
        </p:sp>
      </p:grpSp>
      <p:sp>
        <p:nvSpPr>
          <p:cNvPr id="898" name="CustomShape 68"/>
          <p:cNvSpPr/>
          <p:nvPr/>
        </p:nvSpPr>
        <p:spPr>
          <a:xfrm>
            <a:off x="6708960" y="733464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899" name="CustomShape 69"/>
          <p:cNvSpPr/>
          <p:nvPr/>
        </p:nvSpPr>
        <p:spPr>
          <a:xfrm>
            <a:off x="9499680" y="715536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00" name="CustomShape 70"/>
          <p:cNvSpPr/>
          <p:nvPr/>
        </p:nvSpPr>
        <p:spPr>
          <a:xfrm>
            <a:off x="10958400" y="715536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01" name="CustomShape 71"/>
          <p:cNvSpPr/>
          <p:nvPr/>
        </p:nvSpPr>
        <p:spPr>
          <a:xfrm>
            <a:off x="4501080" y="7479720"/>
            <a:ext cx="7700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02" name="CustomShape 72"/>
          <p:cNvSpPr/>
          <p:nvPr/>
        </p:nvSpPr>
        <p:spPr>
          <a:xfrm>
            <a:off x="6994440" y="7479720"/>
            <a:ext cx="7700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03" name="CustomShape 73"/>
          <p:cNvSpPr/>
          <p:nvPr/>
        </p:nvSpPr>
        <p:spPr>
          <a:xfrm>
            <a:off x="8751240" y="7479720"/>
            <a:ext cx="7700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04" name="CustomShape 74"/>
          <p:cNvSpPr/>
          <p:nvPr/>
        </p:nvSpPr>
        <p:spPr>
          <a:xfrm>
            <a:off x="11700720" y="7578720"/>
            <a:ext cx="1023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=-10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905" name="Group 75"/>
          <p:cNvGrpSpPr/>
          <p:nvPr/>
        </p:nvGrpSpPr>
        <p:grpSpPr>
          <a:xfrm>
            <a:off x="11196720" y="8844480"/>
            <a:ext cx="892080" cy="569520"/>
            <a:chOff x="11196720" y="8844480"/>
            <a:chExt cx="892080" cy="569520"/>
          </a:xfrm>
        </p:grpSpPr>
        <p:sp>
          <p:nvSpPr>
            <p:cNvPr id="906" name="CustomShape 76"/>
            <p:cNvSpPr/>
            <p:nvPr/>
          </p:nvSpPr>
          <p:spPr>
            <a:xfrm>
              <a:off x="11309760" y="8862840"/>
              <a:ext cx="666000" cy="53280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7" name="CustomShape 77"/>
            <p:cNvSpPr/>
            <p:nvPr/>
          </p:nvSpPr>
          <p:spPr>
            <a:xfrm>
              <a:off x="11196720" y="8844480"/>
              <a:ext cx="892080" cy="569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-10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908" name="CustomShape 78"/>
          <p:cNvSpPr/>
          <p:nvPr/>
        </p:nvSpPr>
        <p:spPr>
          <a:xfrm>
            <a:off x="458640" y="3333960"/>
            <a:ext cx="88308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k=1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909" name="CustomShape 79"/>
          <p:cNvSpPr/>
          <p:nvPr/>
        </p:nvSpPr>
        <p:spPr>
          <a:xfrm>
            <a:off x="10842120" y="3333960"/>
            <a:ext cx="183528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|V</a:t>
            </a:r>
            <a:r>
              <a:rPr b="0" lang="pt-BR" sz="30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1</a:t>
            </a: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-V</a:t>
            </a:r>
            <a:r>
              <a:rPr b="0" lang="pt-BR" sz="30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0</a:t>
            </a: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|=2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extShape 1"/>
          <p:cNvSpPr txBox="1"/>
          <p:nvPr/>
        </p:nvSpPr>
        <p:spPr>
          <a:xfrm>
            <a:off x="406440" y="2540160"/>
            <a:ext cx="12191760" cy="14392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Compute V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para k=0,1,2,…,K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911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Iteração de valor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912" name="CustomShape 3"/>
          <p:cNvSpPr/>
          <p:nvPr/>
        </p:nvSpPr>
        <p:spPr>
          <a:xfrm>
            <a:off x="1507680" y="586224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CustomShape 4"/>
          <p:cNvSpPr/>
          <p:nvPr/>
        </p:nvSpPr>
        <p:spPr>
          <a:xfrm>
            <a:off x="7929000" y="586224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5"/>
          <p:cNvSpPr/>
          <p:nvPr/>
        </p:nvSpPr>
        <p:spPr>
          <a:xfrm>
            <a:off x="4969440" y="4288320"/>
            <a:ext cx="3121560" cy="173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CustomShape 6"/>
          <p:cNvSpPr/>
          <p:nvPr/>
        </p:nvSpPr>
        <p:spPr>
          <a:xfrm flipH="1">
            <a:off x="1670400" y="4288320"/>
            <a:ext cx="3299040" cy="173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7"/>
          <p:cNvSpPr/>
          <p:nvPr/>
        </p:nvSpPr>
        <p:spPr>
          <a:xfrm flipH="1">
            <a:off x="6120720" y="6024960"/>
            <a:ext cx="1969560" cy="11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8"/>
          <p:cNvSpPr/>
          <p:nvPr/>
        </p:nvSpPr>
        <p:spPr>
          <a:xfrm>
            <a:off x="8249400" y="6101280"/>
            <a:ext cx="2162160" cy="104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CustomShape 9"/>
          <p:cNvSpPr/>
          <p:nvPr/>
        </p:nvSpPr>
        <p:spPr>
          <a:xfrm>
            <a:off x="1670400" y="6024960"/>
            <a:ext cx="360" cy="11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10"/>
          <p:cNvSpPr/>
          <p:nvPr/>
        </p:nvSpPr>
        <p:spPr>
          <a:xfrm>
            <a:off x="43452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11"/>
          <p:cNvSpPr/>
          <p:nvPr/>
        </p:nvSpPr>
        <p:spPr>
          <a:xfrm>
            <a:off x="258444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12"/>
          <p:cNvSpPr/>
          <p:nvPr/>
        </p:nvSpPr>
        <p:spPr>
          <a:xfrm>
            <a:off x="1655280" y="7142400"/>
            <a:ext cx="95688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CustomShape 13"/>
          <p:cNvSpPr/>
          <p:nvPr/>
        </p:nvSpPr>
        <p:spPr>
          <a:xfrm>
            <a:off x="729720" y="7142400"/>
            <a:ext cx="925200" cy="79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14"/>
          <p:cNvSpPr/>
          <p:nvPr/>
        </p:nvSpPr>
        <p:spPr>
          <a:xfrm>
            <a:off x="2441160" y="8217360"/>
            <a:ext cx="236880" cy="55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CustomShape 15"/>
          <p:cNvSpPr/>
          <p:nvPr/>
        </p:nvSpPr>
        <p:spPr>
          <a:xfrm>
            <a:off x="2811960" y="8218800"/>
            <a:ext cx="214920" cy="53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CustomShape 16"/>
          <p:cNvSpPr/>
          <p:nvPr/>
        </p:nvSpPr>
        <p:spPr>
          <a:xfrm>
            <a:off x="596160" y="8231400"/>
            <a:ext cx="360" cy="57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CustomShape 17"/>
          <p:cNvSpPr/>
          <p:nvPr/>
        </p:nvSpPr>
        <p:spPr>
          <a:xfrm>
            <a:off x="480708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Line 18"/>
          <p:cNvSpPr/>
          <p:nvPr/>
        </p:nvSpPr>
        <p:spPr>
          <a:xfrm flipH="1">
            <a:off x="5084280" y="7207200"/>
            <a:ext cx="957600" cy="733680"/>
          </a:xfrm>
          <a:prstGeom prst="line">
            <a:avLst/>
          </a:prstGeom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CustomShape 19"/>
          <p:cNvSpPr/>
          <p:nvPr/>
        </p:nvSpPr>
        <p:spPr>
          <a:xfrm>
            <a:off x="4972680" y="8231400"/>
            <a:ext cx="9720" cy="58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CustomShape 20"/>
          <p:cNvSpPr/>
          <p:nvPr/>
        </p:nvSpPr>
        <p:spPr>
          <a:xfrm>
            <a:off x="697356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21"/>
          <p:cNvSpPr/>
          <p:nvPr/>
        </p:nvSpPr>
        <p:spPr>
          <a:xfrm>
            <a:off x="6044400" y="7143120"/>
            <a:ext cx="956520" cy="79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22"/>
          <p:cNvSpPr/>
          <p:nvPr/>
        </p:nvSpPr>
        <p:spPr>
          <a:xfrm>
            <a:off x="6830280" y="8218440"/>
            <a:ext cx="238680" cy="58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CustomShape 23"/>
          <p:cNvSpPr/>
          <p:nvPr/>
        </p:nvSpPr>
        <p:spPr>
          <a:xfrm>
            <a:off x="7198560" y="8219880"/>
            <a:ext cx="214200" cy="56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CustomShape 24"/>
          <p:cNvSpPr/>
          <p:nvPr/>
        </p:nvSpPr>
        <p:spPr>
          <a:xfrm>
            <a:off x="9168120" y="789300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25"/>
          <p:cNvSpPr/>
          <p:nvPr/>
        </p:nvSpPr>
        <p:spPr>
          <a:xfrm>
            <a:off x="9464760" y="7145280"/>
            <a:ext cx="946800" cy="79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26"/>
          <p:cNvSpPr/>
          <p:nvPr/>
        </p:nvSpPr>
        <p:spPr>
          <a:xfrm>
            <a:off x="9079560" y="8222040"/>
            <a:ext cx="196560" cy="60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27"/>
          <p:cNvSpPr/>
          <p:nvPr/>
        </p:nvSpPr>
        <p:spPr>
          <a:xfrm>
            <a:off x="9399960" y="8216280"/>
            <a:ext cx="265680" cy="61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CustomShape 28"/>
          <p:cNvSpPr/>
          <p:nvPr/>
        </p:nvSpPr>
        <p:spPr>
          <a:xfrm>
            <a:off x="1148040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29"/>
          <p:cNvSpPr/>
          <p:nvPr/>
        </p:nvSpPr>
        <p:spPr>
          <a:xfrm>
            <a:off x="10411920" y="7145280"/>
            <a:ext cx="1089720" cy="80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Line 30"/>
          <p:cNvSpPr/>
          <p:nvPr/>
        </p:nvSpPr>
        <p:spPr>
          <a:xfrm>
            <a:off x="11642760" y="8218440"/>
            <a:ext cx="8280" cy="649440"/>
          </a:xfrm>
          <a:prstGeom prst="line">
            <a:avLst/>
          </a:prstGeom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0" name="CustomShape 31"/>
          <p:cNvSpPr/>
          <p:nvPr/>
        </p:nvSpPr>
        <p:spPr>
          <a:xfrm>
            <a:off x="4696200" y="399672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CustomShape 32"/>
          <p:cNvSpPr/>
          <p:nvPr/>
        </p:nvSpPr>
        <p:spPr>
          <a:xfrm>
            <a:off x="1396800" y="684900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CustomShape 33"/>
          <p:cNvSpPr/>
          <p:nvPr/>
        </p:nvSpPr>
        <p:spPr>
          <a:xfrm>
            <a:off x="5847840" y="684900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CustomShape 34"/>
          <p:cNvSpPr/>
          <p:nvPr/>
        </p:nvSpPr>
        <p:spPr>
          <a:xfrm>
            <a:off x="10109160" y="684900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CustomShape 35"/>
          <p:cNvSpPr/>
          <p:nvPr/>
        </p:nvSpPr>
        <p:spPr>
          <a:xfrm>
            <a:off x="5157000" y="38156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45" name="CustomShape 36"/>
          <p:cNvSpPr/>
          <p:nvPr/>
        </p:nvSpPr>
        <p:spPr>
          <a:xfrm>
            <a:off x="1874160" y="669312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46" name="CustomShape 37"/>
          <p:cNvSpPr/>
          <p:nvPr/>
        </p:nvSpPr>
        <p:spPr>
          <a:xfrm>
            <a:off x="857520" y="87512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47" name="CustomShape 38"/>
          <p:cNvSpPr/>
          <p:nvPr/>
        </p:nvSpPr>
        <p:spPr>
          <a:xfrm>
            <a:off x="1640520" y="87512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48" name="CustomShape 39"/>
          <p:cNvSpPr/>
          <p:nvPr/>
        </p:nvSpPr>
        <p:spPr>
          <a:xfrm>
            <a:off x="10530360" y="666756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49" name="CustomShape 40"/>
          <p:cNvSpPr/>
          <p:nvPr/>
        </p:nvSpPr>
        <p:spPr>
          <a:xfrm>
            <a:off x="11988720" y="8865360"/>
            <a:ext cx="287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50" name="CustomShape 41"/>
          <p:cNvSpPr/>
          <p:nvPr/>
        </p:nvSpPr>
        <p:spPr>
          <a:xfrm>
            <a:off x="5596560" y="666396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51" name="CustomShape 42"/>
          <p:cNvSpPr/>
          <p:nvPr/>
        </p:nvSpPr>
        <p:spPr>
          <a:xfrm>
            <a:off x="5233320" y="88146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52" name="CustomShape 43"/>
          <p:cNvSpPr/>
          <p:nvPr/>
        </p:nvSpPr>
        <p:spPr>
          <a:xfrm>
            <a:off x="6077520" y="88146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53" name="CustomShape 44"/>
          <p:cNvSpPr/>
          <p:nvPr/>
        </p:nvSpPr>
        <p:spPr>
          <a:xfrm>
            <a:off x="7797240" y="88020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54" name="CustomShape 45"/>
          <p:cNvSpPr/>
          <p:nvPr/>
        </p:nvSpPr>
        <p:spPr>
          <a:xfrm>
            <a:off x="8386920" y="88146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55" name="CustomShape 46"/>
          <p:cNvSpPr/>
          <p:nvPr/>
        </p:nvSpPr>
        <p:spPr>
          <a:xfrm>
            <a:off x="10020240" y="88146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56" name="CustomShape 47"/>
          <p:cNvSpPr/>
          <p:nvPr/>
        </p:nvSpPr>
        <p:spPr>
          <a:xfrm>
            <a:off x="3458160" y="87368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57" name="CustomShape 48"/>
          <p:cNvSpPr/>
          <p:nvPr/>
        </p:nvSpPr>
        <p:spPr>
          <a:xfrm>
            <a:off x="3017880" y="470412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58" name="CustomShape 49"/>
          <p:cNvSpPr/>
          <p:nvPr/>
        </p:nvSpPr>
        <p:spPr>
          <a:xfrm>
            <a:off x="6417720" y="464040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59" name="CustomShape 50"/>
          <p:cNvSpPr/>
          <p:nvPr/>
        </p:nvSpPr>
        <p:spPr>
          <a:xfrm>
            <a:off x="853920" y="715536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60" name="CustomShape 51"/>
          <p:cNvSpPr/>
          <p:nvPr/>
        </p:nvSpPr>
        <p:spPr>
          <a:xfrm>
            <a:off x="2130120" y="715536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61" name="CustomShape 52"/>
          <p:cNvSpPr/>
          <p:nvPr/>
        </p:nvSpPr>
        <p:spPr>
          <a:xfrm>
            <a:off x="5275080" y="715536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962" name="Group 53"/>
          <p:cNvGrpSpPr/>
          <p:nvPr/>
        </p:nvGrpSpPr>
        <p:grpSpPr>
          <a:xfrm>
            <a:off x="9505800" y="8847360"/>
            <a:ext cx="1523880" cy="1473120"/>
            <a:chOff x="9505800" y="8847360"/>
            <a:chExt cx="1523880" cy="1473120"/>
          </a:xfrm>
        </p:grpSpPr>
        <p:sp>
          <p:nvSpPr>
            <p:cNvPr id="963" name="CustomShape 54"/>
            <p:cNvSpPr/>
            <p:nvPr/>
          </p:nvSpPr>
          <p:spPr>
            <a:xfrm>
              <a:off x="9505800" y="8847360"/>
              <a:ext cx="507600" cy="40608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4" name="Line 55"/>
            <p:cNvSpPr/>
            <p:nvPr/>
          </p:nvSpPr>
          <p:spPr>
            <a:xfrm>
              <a:off x="9759600" y="905040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 anchorCtr="1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2+𝛄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965" name="Group 56"/>
          <p:cNvGrpSpPr/>
          <p:nvPr/>
        </p:nvGrpSpPr>
        <p:grpSpPr>
          <a:xfrm>
            <a:off x="8755560" y="8845920"/>
            <a:ext cx="1523880" cy="1472760"/>
            <a:chOff x="8755560" y="8845920"/>
            <a:chExt cx="1523880" cy="1472760"/>
          </a:xfrm>
        </p:grpSpPr>
        <p:sp>
          <p:nvSpPr>
            <p:cNvPr id="966" name="CustomShape 57"/>
            <p:cNvSpPr/>
            <p:nvPr/>
          </p:nvSpPr>
          <p:spPr>
            <a:xfrm>
              <a:off x="8755560" y="8845920"/>
              <a:ext cx="507600" cy="40608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7" name="Line 58"/>
            <p:cNvSpPr/>
            <p:nvPr/>
          </p:nvSpPr>
          <p:spPr>
            <a:xfrm>
              <a:off x="9009360" y="904896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 anchorCtr="1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2+𝛄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968" name="Group 59"/>
          <p:cNvGrpSpPr/>
          <p:nvPr/>
        </p:nvGrpSpPr>
        <p:grpSpPr>
          <a:xfrm>
            <a:off x="7141320" y="8782200"/>
            <a:ext cx="745560" cy="530280"/>
            <a:chOff x="7141320" y="8782200"/>
            <a:chExt cx="745560" cy="530280"/>
          </a:xfrm>
        </p:grpSpPr>
        <p:sp>
          <p:nvSpPr>
            <p:cNvPr id="969" name="CustomShape 60"/>
            <p:cNvSpPr/>
            <p:nvPr/>
          </p:nvSpPr>
          <p:spPr>
            <a:xfrm>
              <a:off x="7203960" y="8799120"/>
              <a:ext cx="620280" cy="49608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0" name="CustomShape 61"/>
            <p:cNvSpPr/>
            <p:nvPr/>
          </p:nvSpPr>
          <p:spPr>
            <a:xfrm>
              <a:off x="7141320" y="8782200"/>
              <a:ext cx="745560" cy="53028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2+2𝛄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971" name="Group 62"/>
          <p:cNvGrpSpPr/>
          <p:nvPr/>
        </p:nvGrpSpPr>
        <p:grpSpPr>
          <a:xfrm>
            <a:off x="6379200" y="8800560"/>
            <a:ext cx="698040" cy="496800"/>
            <a:chOff x="6379200" y="8800560"/>
            <a:chExt cx="698040" cy="496800"/>
          </a:xfrm>
        </p:grpSpPr>
        <p:sp>
          <p:nvSpPr>
            <p:cNvPr id="972" name="CustomShape 63"/>
            <p:cNvSpPr/>
            <p:nvPr/>
          </p:nvSpPr>
          <p:spPr>
            <a:xfrm>
              <a:off x="6437880" y="8816400"/>
              <a:ext cx="581040" cy="46476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3" name="CustomShape 64"/>
            <p:cNvSpPr/>
            <p:nvPr/>
          </p:nvSpPr>
          <p:spPr>
            <a:xfrm>
              <a:off x="6379200" y="8800560"/>
              <a:ext cx="698040" cy="496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2+2𝛄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974" name="Group 65"/>
          <p:cNvGrpSpPr/>
          <p:nvPr/>
        </p:nvGrpSpPr>
        <p:grpSpPr>
          <a:xfrm>
            <a:off x="4732200" y="8834760"/>
            <a:ext cx="1523880" cy="1473120"/>
            <a:chOff x="4732200" y="8834760"/>
            <a:chExt cx="1523880" cy="1473120"/>
          </a:xfrm>
        </p:grpSpPr>
        <p:sp>
          <p:nvSpPr>
            <p:cNvPr id="975" name="CustomShape 66"/>
            <p:cNvSpPr/>
            <p:nvPr/>
          </p:nvSpPr>
          <p:spPr>
            <a:xfrm>
              <a:off x="4732200" y="8834760"/>
              <a:ext cx="507600" cy="40608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6" name="Line 67"/>
            <p:cNvSpPr/>
            <p:nvPr/>
          </p:nvSpPr>
          <p:spPr>
            <a:xfrm>
              <a:off x="4986000" y="903780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 anchorCtr="1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2+𝛄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977" name="Group 68"/>
          <p:cNvGrpSpPr/>
          <p:nvPr/>
        </p:nvGrpSpPr>
        <p:grpSpPr>
          <a:xfrm>
            <a:off x="2758680" y="8758440"/>
            <a:ext cx="749880" cy="533520"/>
            <a:chOff x="2758680" y="8758440"/>
            <a:chExt cx="749880" cy="533520"/>
          </a:xfrm>
        </p:grpSpPr>
        <p:sp>
          <p:nvSpPr>
            <p:cNvPr id="978" name="CustomShape 69"/>
            <p:cNvSpPr/>
            <p:nvPr/>
          </p:nvSpPr>
          <p:spPr>
            <a:xfrm>
              <a:off x="2821680" y="8775360"/>
              <a:ext cx="624240" cy="49932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9" name="CustomShape 70"/>
            <p:cNvSpPr/>
            <p:nvPr/>
          </p:nvSpPr>
          <p:spPr>
            <a:xfrm>
              <a:off x="2758680" y="8758440"/>
              <a:ext cx="749880" cy="533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1+2𝛄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980" name="Group 71"/>
          <p:cNvGrpSpPr/>
          <p:nvPr/>
        </p:nvGrpSpPr>
        <p:grpSpPr>
          <a:xfrm>
            <a:off x="1986480" y="8776800"/>
            <a:ext cx="698040" cy="496800"/>
            <a:chOff x="1986480" y="8776800"/>
            <a:chExt cx="698040" cy="496800"/>
          </a:xfrm>
        </p:grpSpPr>
        <p:sp>
          <p:nvSpPr>
            <p:cNvPr id="981" name="CustomShape 72"/>
            <p:cNvSpPr/>
            <p:nvPr/>
          </p:nvSpPr>
          <p:spPr>
            <a:xfrm>
              <a:off x="2045160" y="8792640"/>
              <a:ext cx="581040" cy="46476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2" name="CustomShape 73"/>
            <p:cNvSpPr/>
            <p:nvPr/>
          </p:nvSpPr>
          <p:spPr>
            <a:xfrm>
              <a:off x="1986480" y="8776800"/>
              <a:ext cx="698040" cy="496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1+2𝛄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983" name="Group 74"/>
          <p:cNvGrpSpPr/>
          <p:nvPr/>
        </p:nvGrpSpPr>
        <p:grpSpPr>
          <a:xfrm>
            <a:off x="342000" y="8822160"/>
            <a:ext cx="1523880" cy="1472760"/>
            <a:chOff x="342000" y="8822160"/>
            <a:chExt cx="1523880" cy="1472760"/>
          </a:xfrm>
        </p:grpSpPr>
        <p:sp>
          <p:nvSpPr>
            <p:cNvPr id="984" name="CustomShape 75"/>
            <p:cNvSpPr/>
            <p:nvPr/>
          </p:nvSpPr>
          <p:spPr>
            <a:xfrm>
              <a:off x="342000" y="8822160"/>
              <a:ext cx="507600" cy="40608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5" name="Line 76"/>
            <p:cNvSpPr/>
            <p:nvPr/>
          </p:nvSpPr>
          <p:spPr>
            <a:xfrm>
              <a:off x="595800" y="9025200"/>
              <a:ext cx="127008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 anchorCtr="1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1+𝛄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986" name="Group 77"/>
          <p:cNvGrpSpPr/>
          <p:nvPr/>
        </p:nvGrpSpPr>
        <p:grpSpPr>
          <a:xfrm>
            <a:off x="7149600" y="144360"/>
            <a:ext cx="5681160" cy="2035080"/>
            <a:chOff x="7149600" y="144360"/>
            <a:chExt cx="5681160" cy="2035080"/>
          </a:xfrm>
        </p:grpSpPr>
        <p:sp>
          <p:nvSpPr>
            <p:cNvPr id="987" name="CustomShape 78"/>
            <p:cNvSpPr/>
            <p:nvPr/>
          </p:nvSpPr>
          <p:spPr>
            <a:xfrm>
              <a:off x="8076600" y="849960"/>
              <a:ext cx="560520" cy="5605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s</a:t>
              </a:r>
              <a:r>
                <a:rPr b="0" lang="pt-BR" sz="2000" spc="-1" strike="noStrike" baseline="-5000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988" name="CustomShape 79"/>
            <p:cNvSpPr/>
            <p:nvPr/>
          </p:nvSpPr>
          <p:spPr>
            <a:xfrm>
              <a:off x="10606680" y="849960"/>
              <a:ext cx="560520" cy="5605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s</a:t>
              </a:r>
              <a:r>
                <a:rPr b="0" lang="pt-BR" sz="2000" spc="-1" strike="noStrike" baseline="-5000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989" name="CustomShape 80"/>
            <p:cNvSpPr/>
            <p:nvPr/>
          </p:nvSpPr>
          <p:spPr>
            <a:xfrm>
              <a:off x="8357040" y="1130400"/>
              <a:ext cx="2529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0" name="CustomShape 81"/>
            <p:cNvSpPr/>
            <p:nvPr/>
          </p:nvSpPr>
          <p:spPr>
            <a:xfrm flipH="1">
              <a:off x="8356320" y="1130400"/>
              <a:ext cx="2529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1" name="CustomShape 82"/>
            <p:cNvSpPr/>
            <p:nvPr/>
          </p:nvSpPr>
          <p:spPr>
            <a:xfrm>
              <a:off x="10658160" y="325080"/>
              <a:ext cx="452160" cy="625680"/>
            </a:xfrm>
            <a:custGeom>
              <a:avLst/>
              <a:gdLst/>
              <a:ahLst/>
              <a:rect l="l" t="t" r="r" b="b"/>
              <a:pathLst>
                <a:path w="20152" h="21600">
                  <a:moveTo>
                    <a:pt x="3335" y="21600"/>
                  </a:moveTo>
                  <a:cubicBezTo>
                    <a:pt x="782" y="18829"/>
                    <a:pt x="-419" y="14762"/>
                    <a:pt x="131" y="10751"/>
                  </a:cubicBezTo>
                  <a:cubicBezTo>
                    <a:pt x="976" y="4578"/>
                    <a:pt x="5541" y="27"/>
                    <a:pt x="10914" y="0"/>
                  </a:cubicBezTo>
                  <a:cubicBezTo>
                    <a:pt x="13687" y="292"/>
                    <a:pt x="16239" y="1886"/>
                    <a:pt x="17979" y="4415"/>
                  </a:cubicBezTo>
                  <a:cubicBezTo>
                    <a:pt x="21181" y="9067"/>
                    <a:pt x="20592" y="15159"/>
                    <a:pt x="17848" y="20279"/>
                  </a:cubicBez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2" name="CustomShape 83"/>
            <p:cNvSpPr/>
            <p:nvPr/>
          </p:nvSpPr>
          <p:spPr>
            <a:xfrm>
              <a:off x="7745040" y="645480"/>
              <a:ext cx="616320" cy="563760"/>
            </a:xfrm>
            <a:custGeom>
              <a:avLst/>
              <a:gdLst/>
              <a:ahLst/>
              <a:rect l="l" t="t" r="r" b="b"/>
              <a:pathLst>
                <a:path w="20979" h="20994">
                  <a:moveTo>
                    <a:pt x="11874" y="20980"/>
                  </a:moveTo>
                  <a:cubicBezTo>
                    <a:pt x="4974" y="21308"/>
                    <a:pt x="-621" y="15792"/>
                    <a:pt x="55" y="9329"/>
                  </a:cubicBezTo>
                  <a:cubicBezTo>
                    <a:pt x="632" y="3815"/>
                    <a:pt x="5730" y="-292"/>
                    <a:pt x="11615" y="16"/>
                  </a:cubicBezTo>
                  <a:cubicBezTo>
                    <a:pt x="13658" y="-59"/>
                    <a:pt x="15668" y="522"/>
                    <a:pt x="17314" y="1664"/>
                  </a:cubicBezTo>
                  <a:cubicBezTo>
                    <a:pt x="19431" y="3134"/>
                    <a:pt x="20767" y="5393"/>
                    <a:pt x="20979" y="7859"/>
                  </a:cubicBezTo>
                </a:path>
              </a:pathLst>
            </a:custGeom>
            <a:noFill/>
            <a:ln w="25560">
              <a:solidFill>
                <a:schemeClr val="accent1"/>
              </a:solidFill>
              <a:miter/>
              <a:head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3" name="CustomShape 84"/>
            <p:cNvSpPr/>
            <p:nvPr/>
          </p:nvSpPr>
          <p:spPr>
            <a:xfrm>
              <a:off x="7458120" y="727560"/>
              <a:ext cx="1947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34a5da"/>
                  </a:solidFill>
                  <a:latin typeface="Avenir Next Medium"/>
                  <a:ea typeface="Avenir Next Medium"/>
                </a:rPr>
                <a:t>A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994" name="CustomShape 85"/>
            <p:cNvSpPr/>
            <p:nvPr/>
          </p:nvSpPr>
          <p:spPr>
            <a:xfrm>
              <a:off x="10134000" y="278280"/>
              <a:ext cx="1947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34a5da"/>
                  </a:solidFill>
                  <a:latin typeface="Avenir Next Medium"/>
                  <a:ea typeface="Avenir Next Medium"/>
                </a:rPr>
                <a:t>A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995" name="CustomShape 86"/>
            <p:cNvSpPr/>
            <p:nvPr/>
          </p:nvSpPr>
          <p:spPr>
            <a:xfrm>
              <a:off x="8058240" y="1339560"/>
              <a:ext cx="541080" cy="585720"/>
            </a:xfrm>
            <a:custGeom>
              <a:avLst/>
              <a:gdLst/>
              <a:ahLst/>
              <a:rect l="l" t="t" r="r" b="b"/>
              <a:pathLst>
                <a:path w="17825" h="18294">
                  <a:moveTo>
                    <a:pt x="16447" y="0"/>
                  </a:moveTo>
                  <a:cubicBezTo>
                    <a:pt x="21071" y="9659"/>
                    <a:pt x="13263" y="21600"/>
                    <a:pt x="4816" y="17445"/>
                  </a:cubicBezTo>
                  <a:cubicBezTo>
                    <a:pt x="2524" y="16318"/>
                    <a:pt x="790" y="13850"/>
                    <a:pt x="212" y="10799"/>
                  </a:cubicBezTo>
                  <a:cubicBezTo>
                    <a:pt x="-529" y="6890"/>
                    <a:pt x="715" y="2806"/>
                    <a:pt x="3327" y="567"/>
                  </a:cubicBez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6" name="CustomShape 87"/>
            <p:cNvSpPr/>
            <p:nvPr/>
          </p:nvSpPr>
          <p:spPr>
            <a:xfrm>
              <a:off x="8829360" y="1779840"/>
              <a:ext cx="18324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B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997" name="CustomShape 88"/>
            <p:cNvSpPr/>
            <p:nvPr/>
          </p:nvSpPr>
          <p:spPr>
            <a:xfrm>
              <a:off x="12270240" y="685440"/>
              <a:ext cx="560520" cy="560520"/>
            </a:xfrm>
            <a:prstGeom prst="ellipse">
              <a:avLst/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>
                <a:lnSpc>
                  <a:spcPct val="80000"/>
                </a:lnSpc>
              </a:pPr>
              <a:r>
                <a:rPr b="0" lang="pt-BR" sz="2000" spc="-1" strike="noStrike" cap="all">
                  <a:solidFill>
                    <a:srgbClr val="ffffff"/>
                  </a:solidFill>
                  <a:latin typeface="DIN Condensed Bold"/>
                  <a:ea typeface="DIN Condensed Bold"/>
                </a:rPr>
                <a:t>T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998" name="CustomShape 89"/>
            <p:cNvSpPr/>
            <p:nvPr/>
          </p:nvSpPr>
          <p:spPr>
            <a:xfrm flipV="1">
              <a:off x="10887120" y="965520"/>
              <a:ext cx="1663200" cy="1641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chemeClr val="accent5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9" name="CustomShape 90"/>
            <p:cNvSpPr/>
            <p:nvPr/>
          </p:nvSpPr>
          <p:spPr>
            <a:xfrm>
              <a:off x="11731680" y="440280"/>
              <a:ext cx="18324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2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B</a:t>
              </a:r>
              <a:endParaRPr b="0" lang="pt-BR" sz="1200" spc="-1" strike="noStrike">
                <a:latin typeface="Arial"/>
              </a:endParaRPr>
            </a:p>
          </p:txBody>
        </p:sp>
        <p:sp>
          <p:nvSpPr>
            <p:cNvPr id="1000" name="CustomShape 91"/>
            <p:cNvSpPr/>
            <p:nvPr/>
          </p:nvSpPr>
          <p:spPr>
            <a:xfrm>
              <a:off x="9436320" y="14436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001" name="CustomShape 92"/>
            <p:cNvSpPr/>
            <p:nvPr/>
          </p:nvSpPr>
          <p:spPr>
            <a:xfrm>
              <a:off x="10735560" y="31644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002" name="CustomShape 93"/>
            <p:cNvSpPr/>
            <p:nvPr/>
          </p:nvSpPr>
          <p:spPr>
            <a:xfrm>
              <a:off x="9538200" y="161640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003" name="CustomShape 94"/>
            <p:cNvSpPr/>
            <p:nvPr/>
          </p:nvSpPr>
          <p:spPr>
            <a:xfrm>
              <a:off x="8197560" y="1616400"/>
              <a:ext cx="31896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222222"/>
                  </a:solidFill>
                  <a:latin typeface="Avenir Next Medium"/>
                  <a:ea typeface="Avenir Next Medium"/>
                </a:rPr>
                <a:t>0,5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004" name="CustomShape 95"/>
            <p:cNvSpPr/>
            <p:nvPr/>
          </p:nvSpPr>
          <p:spPr>
            <a:xfrm>
              <a:off x="7149600" y="72756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+1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005" name="CustomShape 96"/>
            <p:cNvSpPr/>
            <p:nvPr/>
          </p:nvSpPr>
          <p:spPr>
            <a:xfrm>
              <a:off x="7828560" y="161640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+2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006" name="CustomShape 97"/>
            <p:cNvSpPr/>
            <p:nvPr/>
          </p:nvSpPr>
          <p:spPr>
            <a:xfrm>
              <a:off x="9675360" y="188568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+2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007" name="CustomShape 98"/>
            <p:cNvSpPr/>
            <p:nvPr/>
          </p:nvSpPr>
          <p:spPr>
            <a:xfrm>
              <a:off x="9473040" y="555840"/>
              <a:ext cx="28728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+1</a:t>
              </a:r>
              <a:endParaRPr b="0" lang="pt-BR" sz="1000" spc="-1" strike="noStrike">
                <a:latin typeface="Arial"/>
              </a:endParaRPr>
            </a:p>
          </p:txBody>
        </p:sp>
        <p:sp>
          <p:nvSpPr>
            <p:cNvPr id="1008" name="CustomShape 99"/>
            <p:cNvSpPr/>
            <p:nvPr/>
          </p:nvSpPr>
          <p:spPr>
            <a:xfrm>
              <a:off x="11693880" y="958680"/>
              <a:ext cx="329040" cy="2937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1000" spc="-1" strike="noStrike">
                  <a:solidFill>
                    <a:srgbClr val="316936"/>
                  </a:solidFill>
                  <a:latin typeface="Avenir Next Medium"/>
                  <a:ea typeface="Avenir Next Medium"/>
                </a:rPr>
                <a:t>-10</a:t>
              </a:r>
              <a:endParaRPr b="0" lang="pt-BR" sz="1000" spc="-1" strike="noStrike">
                <a:latin typeface="Arial"/>
              </a:endParaRPr>
            </a:p>
          </p:txBody>
        </p:sp>
      </p:grpSp>
      <p:sp>
        <p:nvSpPr>
          <p:cNvPr id="1009" name="CustomShape 100"/>
          <p:cNvSpPr/>
          <p:nvPr/>
        </p:nvSpPr>
        <p:spPr>
          <a:xfrm>
            <a:off x="6708960" y="733464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10" name="CustomShape 101"/>
          <p:cNvSpPr/>
          <p:nvPr/>
        </p:nvSpPr>
        <p:spPr>
          <a:xfrm>
            <a:off x="9499680" y="715536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11" name="CustomShape 102"/>
          <p:cNvSpPr/>
          <p:nvPr/>
        </p:nvSpPr>
        <p:spPr>
          <a:xfrm>
            <a:off x="10958400" y="715536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12" name="CustomShape 103"/>
          <p:cNvSpPr/>
          <p:nvPr/>
        </p:nvSpPr>
        <p:spPr>
          <a:xfrm>
            <a:off x="926640" y="5458320"/>
            <a:ext cx="12852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=1+2𝛄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1013" name="Group 104"/>
          <p:cNvGrpSpPr/>
          <p:nvPr/>
        </p:nvGrpSpPr>
        <p:grpSpPr>
          <a:xfrm>
            <a:off x="11196720" y="8844480"/>
            <a:ext cx="892080" cy="569520"/>
            <a:chOff x="11196720" y="8844480"/>
            <a:chExt cx="892080" cy="569520"/>
          </a:xfrm>
        </p:grpSpPr>
        <p:sp>
          <p:nvSpPr>
            <p:cNvPr id="1014" name="CustomShape 105"/>
            <p:cNvSpPr/>
            <p:nvPr/>
          </p:nvSpPr>
          <p:spPr>
            <a:xfrm>
              <a:off x="11309760" y="8862840"/>
              <a:ext cx="666000" cy="53280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5" name="CustomShape 106"/>
            <p:cNvSpPr/>
            <p:nvPr/>
          </p:nvSpPr>
          <p:spPr>
            <a:xfrm>
              <a:off x="11196720" y="8844480"/>
              <a:ext cx="892080" cy="569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2-10𝛄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016" name="CustomShape 107"/>
          <p:cNvSpPr/>
          <p:nvPr/>
        </p:nvSpPr>
        <p:spPr>
          <a:xfrm>
            <a:off x="7885800" y="5516280"/>
            <a:ext cx="35910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=(2+2𝛄+2+𝛄)/2=2+1.5𝛄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17" name="CustomShape 108"/>
          <p:cNvSpPr/>
          <p:nvPr/>
        </p:nvSpPr>
        <p:spPr>
          <a:xfrm>
            <a:off x="5478840" y="3846240"/>
            <a:ext cx="15015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=2+1.5𝛄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18" name="CustomShape 109"/>
          <p:cNvSpPr/>
          <p:nvPr/>
        </p:nvSpPr>
        <p:spPr>
          <a:xfrm>
            <a:off x="458640" y="3333960"/>
            <a:ext cx="88308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k=2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019" name="CustomShape 110"/>
          <p:cNvSpPr/>
          <p:nvPr/>
        </p:nvSpPr>
        <p:spPr>
          <a:xfrm>
            <a:off x="10835280" y="3333960"/>
            <a:ext cx="2045880" cy="559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|V</a:t>
            </a:r>
            <a:r>
              <a:rPr b="0" lang="pt-BR" sz="30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2</a:t>
            </a: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-V</a:t>
            </a:r>
            <a:r>
              <a:rPr b="0" lang="pt-BR" sz="30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1</a:t>
            </a:r>
            <a:r>
              <a:rPr b="0" lang="pt-BR" sz="3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|=2𝛄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020" name="CustomShape 111"/>
          <p:cNvSpPr/>
          <p:nvPr/>
        </p:nvSpPr>
        <p:spPr>
          <a:xfrm>
            <a:off x="10074240" y="6356160"/>
            <a:ext cx="6163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2+𝛄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21" name="CustomShape 112"/>
          <p:cNvSpPr/>
          <p:nvPr/>
        </p:nvSpPr>
        <p:spPr>
          <a:xfrm>
            <a:off x="5807880" y="6356160"/>
            <a:ext cx="7779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2+2𝛄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22" name="CustomShape 113"/>
          <p:cNvSpPr/>
          <p:nvPr/>
        </p:nvSpPr>
        <p:spPr>
          <a:xfrm>
            <a:off x="731880" y="6723720"/>
            <a:ext cx="7779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1+2𝛄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Cada vez que aumentamos </a:t>
            </a:r>
            <a:r>
              <a:rPr b="0" i="1" lang="pt-BR" sz="3400" spc="-1" strike="noStrike">
                <a:solidFill>
                  <a:srgbClr val="222222"/>
                </a:solidFill>
                <a:latin typeface="Avenir Next Regular"/>
                <a:ea typeface="Avenir Next Regular"/>
              </a:rPr>
              <a:t>k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busca reinicia do zero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Tamanho da árvore cresce exponencialmente com </a:t>
            </a:r>
            <a:r>
              <a:rPr b="0" i="1" lang="pt-BR" sz="3400" spc="-1" strike="noStrike">
                <a:solidFill>
                  <a:srgbClr val="222222"/>
                </a:solidFill>
                <a:latin typeface="Avenir Next Regular"/>
                <a:ea typeface="Avenir Next Regular"/>
              </a:rPr>
              <a:t>k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Podemos reaproveitar computações?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24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iteração de valor em árvores expectimax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extShape 1"/>
          <p:cNvSpPr txBox="1"/>
          <p:nvPr/>
        </p:nvSpPr>
        <p:spPr>
          <a:xfrm>
            <a:off x="406440" y="2413080"/>
            <a:ext cx="12191760" cy="1569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Permite calcular V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k+1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a partir de V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26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princípio da otimAlidade para horizonte finito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027" name="Image" descr="Image"/>
          <p:cNvPicPr/>
          <p:nvPr/>
        </p:nvPicPr>
        <p:blipFill>
          <a:blip r:embed="rId1"/>
          <a:stretch/>
        </p:blipFill>
        <p:spPr>
          <a:xfrm>
            <a:off x="1486080" y="4621680"/>
            <a:ext cx="10032480" cy="31111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Shape 1"/>
          <p:cNvSpPr txBox="1"/>
          <p:nvPr/>
        </p:nvSpPr>
        <p:spPr>
          <a:xfrm>
            <a:off x="406440" y="2286000"/>
            <a:ext cx="12191760" cy="14392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Compute V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para k=0,1,2,…,K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029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Iteração de valor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030" name="CustomShape 3"/>
          <p:cNvSpPr/>
          <p:nvPr/>
        </p:nvSpPr>
        <p:spPr>
          <a:xfrm>
            <a:off x="1507680" y="586224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4"/>
          <p:cNvSpPr/>
          <p:nvPr/>
        </p:nvSpPr>
        <p:spPr>
          <a:xfrm>
            <a:off x="7929000" y="586224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5"/>
          <p:cNvSpPr/>
          <p:nvPr/>
        </p:nvSpPr>
        <p:spPr>
          <a:xfrm>
            <a:off x="4969440" y="4288320"/>
            <a:ext cx="3121560" cy="173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CustomShape 6"/>
          <p:cNvSpPr/>
          <p:nvPr/>
        </p:nvSpPr>
        <p:spPr>
          <a:xfrm flipH="1">
            <a:off x="1670400" y="4288320"/>
            <a:ext cx="3299040" cy="173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7"/>
          <p:cNvSpPr/>
          <p:nvPr/>
        </p:nvSpPr>
        <p:spPr>
          <a:xfrm flipH="1">
            <a:off x="6120720" y="6024960"/>
            <a:ext cx="1969560" cy="11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CustomShape 8"/>
          <p:cNvSpPr/>
          <p:nvPr/>
        </p:nvSpPr>
        <p:spPr>
          <a:xfrm>
            <a:off x="8249400" y="6101280"/>
            <a:ext cx="2162160" cy="104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CustomShape 9"/>
          <p:cNvSpPr/>
          <p:nvPr/>
        </p:nvSpPr>
        <p:spPr>
          <a:xfrm>
            <a:off x="1670400" y="6024960"/>
            <a:ext cx="360" cy="11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CustomShape 10"/>
          <p:cNvSpPr/>
          <p:nvPr/>
        </p:nvSpPr>
        <p:spPr>
          <a:xfrm>
            <a:off x="43452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11"/>
          <p:cNvSpPr/>
          <p:nvPr/>
        </p:nvSpPr>
        <p:spPr>
          <a:xfrm>
            <a:off x="258444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CustomShape 12"/>
          <p:cNvSpPr/>
          <p:nvPr/>
        </p:nvSpPr>
        <p:spPr>
          <a:xfrm>
            <a:off x="1655280" y="7142400"/>
            <a:ext cx="95688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CustomShape 13"/>
          <p:cNvSpPr/>
          <p:nvPr/>
        </p:nvSpPr>
        <p:spPr>
          <a:xfrm>
            <a:off x="729720" y="7142400"/>
            <a:ext cx="925200" cy="79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CustomShape 14"/>
          <p:cNvSpPr/>
          <p:nvPr/>
        </p:nvSpPr>
        <p:spPr>
          <a:xfrm flipH="1">
            <a:off x="2334960" y="8056080"/>
            <a:ext cx="410760" cy="93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CustomShape 15"/>
          <p:cNvSpPr/>
          <p:nvPr/>
        </p:nvSpPr>
        <p:spPr>
          <a:xfrm>
            <a:off x="2746800" y="8056080"/>
            <a:ext cx="386280" cy="93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CustomShape 16"/>
          <p:cNvSpPr/>
          <p:nvPr/>
        </p:nvSpPr>
        <p:spPr>
          <a:xfrm flipH="1">
            <a:off x="595800" y="8056080"/>
            <a:ext cx="720" cy="96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CustomShape 17"/>
          <p:cNvSpPr/>
          <p:nvPr/>
        </p:nvSpPr>
        <p:spPr>
          <a:xfrm>
            <a:off x="480708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Line 18"/>
          <p:cNvSpPr/>
          <p:nvPr/>
        </p:nvSpPr>
        <p:spPr>
          <a:xfrm flipH="1">
            <a:off x="5084280" y="7207200"/>
            <a:ext cx="957600" cy="733680"/>
          </a:xfrm>
          <a:prstGeom prst="line">
            <a:avLst/>
          </a:prstGeom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CustomShape 19"/>
          <p:cNvSpPr/>
          <p:nvPr/>
        </p:nvSpPr>
        <p:spPr>
          <a:xfrm>
            <a:off x="4969440" y="8056080"/>
            <a:ext cx="16200" cy="98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CustomShape 20"/>
          <p:cNvSpPr/>
          <p:nvPr/>
        </p:nvSpPr>
        <p:spPr>
          <a:xfrm>
            <a:off x="697356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CustomShape 21"/>
          <p:cNvSpPr/>
          <p:nvPr/>
        </p:nvSpPr>
        <p:spPr>
          <a:xfrm>
            <a:off x="6044400" y="7143120"/>
            <a:ext cx="956520" cy="79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CustomShape 22"/>
          <p:cNvSpPr/>
          <p:nvPr/>
        </p:nvSpPr>
        <p:spPr>
          <a:xfrm flipH="1">
            <a:off x="6727680" y="8056080"/>
            <a:ext cx="407160" cy="96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23"/>
          <p:cNvSpPr/>
          <p:nvPr/>
        </p:nvSpPr>
        <p:spPr>
          <a:xfrm>
            <a:off x="7135920" y="8056080"/>
            <a:ext cx="378000" cy="94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CustomShape 24"/>
          <p:cNvSpPr/>
          <p:nvPr/>
        </p:nvSpPr>
        <p:spPr>
          <a:xfrm>
            <a:off x="9168120" y="789300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CustomShape 25"/>
          <p:cNvSpPr/>
          <p:nvPr/>
        </p:nvSpPr>
        <p:spPr>
          <a:xfrm>
            <a:off x="9464760" y="7145280"/>
            <a:ext cx="946800" cy="79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CustomShape 26"/>
          <p:cNvSpPr/>
          <p:nvPr/>
        </p:nvSpPr>
        <p:spPr>
          <a:xfrm flipH="1">
            <a:off x="9008640" y="8055360"/>
            <a:ext cx="320760" cy="99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CustomShape 27"/>
          <p:cNvSpPr/>
          <p:nvPr/>
        </p:nvSpPr>
        <p:spPr>
          <a:xfrm>
            <a:off x="9330480" y="8055360"/>
            <a:ext cx="428760" cy="99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5" name="CustomShape 28"/>
          <p:cNvSpPr/>
          <p:nvPr/>
        </p:nvSpPr>
        <p:spPr>
          <a:xfrm>
            <a:off x="1148040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6" name="CustomShape 29"/>
          <p:cNvSpPr/>
          <p:nvPr/>
        </p:nvSpPr>
        <p:spPr>
          <a:xfrm>
            <a:off x="10411920" y="7145280"/>
            <a:ext cx="1089720" cy="80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Line 30"/>
          <p:cNvSpPr/>
          <p:nvPr/>
        </p:nvSpPr>
        <p:spPr>
          <a:xfrm>
            <a:off x="11642760" y="8218440"/>
            <a:ext cx="8280" cy="649440"/>
          </a:xfrm>
          <a:prstGeom prst="line">
            <a:avLst/>
          </a:prstGeom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CustomShape 31"/>
          <p:cNvSpPr/>
          <p:nvPr/>
        </p:nvSpPr>
        <p:spPr>
          <a:xfrm>
            <a:off x="4696200" y="399672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CustomShape 32"/>
          <p:cNvSpPr/>
          <p:nvPr/>
        </p:nvSpPr>
        <p:spPr>
          <a:xfrm>
            <a:off x="1396800" y="684900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CustomShape 33"/>
          <p:cNvSpPr/>
          <p:nvPr/>
        </p:nvSpPr>
        <p:spPr>
          <a:xfrm>
            <a:off x="5847840" y="684900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CustomShape 34"/>
          <p:cNvSpPr/>
          <p:nvPr/>
        </p:nvSpPr>
        <p:spPr>
          <a:xfrm>
            <a:off x="10109160" y="684900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CustomShape 35"/>
          <p:cNvSpPr/>
          <p:nvPr/>
        </p:nvSpPr>
        <p:spPr>
          <a:xfrm>
            <a:off x="5157000" y="38156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63" name="CustomShape 36"/>
          <p:cNvSpPr/>
          <p:nvPr/>
        </p:nvSpPr>
        <p:spPr>
          <a:xfrm>
            <a:off x="1874160" y="669312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64" name="CustomShape 37"/>
          <p:cNvSpPr/>
          <p:nvPr/>
        </p:nvSpPr>
        <p:spPr>
          <a:xfrm>
            <a:off x="857520" y="87512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65" name="CustomShape 38"/>
          <p:cNvSpPr/>
          <p:nvPr/>
        </p:nvSpPr>
        <p:spPr>
          <a:xfrm>
            <a:off x="1640520" y="87512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66" name="CustomShape 39"/>
          <p:cNvSpPr/>
          <p:nvPr/>
        </p:nvSpPr>
        <p:spPr>
          <a:xfrm>
            <a:off x="10530360" y="666756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67" name="CustomShape 40"/>
          <p:cNvSpPr/>
          <p:nvPr/>
        </p:nvSpPr>
        <p:spPr>
          <a:xfrm>
            <a:off x="11988720" y="8865360"/>
            <a:ext cx="287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68" name="CustomShape 41"/>
          <p:cNvSpPr/>
          <p:nvPr/>
        </p:nvSpPr>
        <p:spPr>
          <a:xfrm>
            <a:off x="5596560" y="666396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69" name="CustomShape 42"/>
          <p:cNvSpPr/>
          <p:nvPr/>
        </p:nvSpPr>
        <p:spPr>
          <a:xfrm>
            <a:off x="5233320" y="88146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70" name="CustomShape 43"/>
          <p:cNvSpPr/>
          <p:nvPr/>
        </p:nvSpPr>
        <p:spPr>
          <a:xfrm>
            <a:off x="6077520" y="88146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71" name="CustomShape 44"/>
          <p:cNvSpPr/>
          <p:nvPr/>
        </p:nvSpPr>
        <p:spPr>
          <a:xfrm>
            <a:off x="7797240" y="88020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72" name="CustomShape 45"/>
          <p:cNvSpPr/>
          <p:nvPr/>
        </p:nvSpPr>
        <p:spPr>
          <a:xfrm>
            <a:off x="8386920" y="88146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73" name="CustomShape 46"/>
          <p:cNvSpPr/>
          <p:nvPr/>
        </p:nvSpPr>
        <p:spPr>
          <a:xfrm>
            <a:off x="10020240" y="88146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74" name="CustomShape 47"/>
          <p:cNvSpPr/>
          <p:nvPr/>
        </p:nvSpPr>
        <p:spPr>
          <a:xfrm>
            <a:off x="3458160" y="87368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75" name="CustomShape 48"/>
          <p:cNvSpPr/>
          <p:nvPr/>
        </p:nvSpPr>
        <p:spPr>
          <a:xfrm>
            <a:off x="3017880" y="470412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76" name="CustomShape 49"/>
          <p:cNvSpPr/>
          <p:nvPr/>
        </p:nvSpPr>
        <p:spPr>
          <a:xfrm>
            <a:off x="6417720" y="464040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77" name="CustomShape 50"/>
          <p:cNvSpPr/>
          <p:nvPr/>
        </p:nvSpPr>
        <p:spPr>
          <a:xfrm>
            <a:off x="853920" y="715536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78" name="CustomShape 51"/>
          <p:cNvSpPr/>
          <p:nvPr/>
        </p:nvSpPr>
        <p:spPr>
          <a:xfrm>
            <a:off x="2130120" y="715536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79" name="CustomShape 52"/>
          <p:cNvSpPr/>
          <p:nvPr/>
        </p:nvSpPr>
        <p:spPr>
          <a:xfrm>
            <a:off x="5275080" y="715536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1080" name="Group 53"/>
          <p:cNvGrpSpPr/>
          <p:nvPr/>
        </p:nvGrpSpPr>
        <p:grpSpPr>
          <a:xfrm>
            <a:off x="761400" y="6398640"/>
            <a:ext cx="10941840" cy="439920"/>
            <a:chOff x="761400" y="6398640"/>
            <a:chExt cx="10941840" cy="439920"/>
          </a:xfrm>
        </p:grpSpPr>
        <p:sp>
          <p:nvSpPr>
            <p:cNvPr id="1081" name="CustomShape 54"/>
            <p:cNvSpPr/>
            <p:nvPr/>
          </p:nvSpPr>
          <p:spPr>
            <a:xfrm>
              <a:off x="9907560" y="6398640"/>
              <a:ext cx="179568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V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1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=1+𝛄0 = 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082" name="CustomShape 55"/>
            <p:cNvSpPr/>
            <p:nvPr/>
          </p:nvSpPr>
          <p:spPr>
            <a:xfrm>
              <a:off x="5110920" y="6398640"/>
              <a:ext cx="179568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V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1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=2+𝛄0 = 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083" name="CustomShape 56"/>
            <p:cNvSpPr/>
            <p:nvPr/>
          </p:nvSpPr>
          <p:spPr>
            <a:xfrm>
              <a:off x="761400" y="6431400"/>
              <a:ext cx="74412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V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1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=2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1084" name="CustomShape 57"/>
          <p:cNvSpPr/>
          <p:nvPr/>
        </p:nvSpPr>
        <p:spPr>
          <a:xfrm>
            <a:off x="9505800" y="8847360"/>
            <a:ext cx="507600" cy="406080"/>
          </a:xfrm>
          <a:prstGeom prst="rect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CustomShape 58"/>
          <p:cNvSpPr/>
          <p:nvPr/>
        </p:nvSpPr>
        <p:spPr>
          <a:xfrm>
            <a:off x="8755560" y="8845920"/>
            <a:ext cx="507600" cy="406080"/>
          </a:xfrm>
          <a:prstGeom prst="rect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CustomShape 59"/>
          <p:cNvSpPr/>
          <p:nvPr/>
        </p:nvSpPr>
        <p:spPr>
          <a:xfrm>
            <a:off x="7260480" y="8799120"/>
            <a:ext cx="507600" cy="406080"/>
          </a:xfrm>
          <a:prstGeom prst="rect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CustomShape 60"/>
          <p:cNvSpPr/>
          <p:nvPr/>
        </p:nvSpPr>
        <p:spPr>
          <a:xfrm>
            <a:off x="6474240" y="8816400"/>
            <a:ext cx="507600" cy="406080"/>
          </a:xfrm>
          <a:prstGeom prst="rect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CustomShape 61"/>
          <p:cNvSpPr/>
          <p:nvPr/>
        </p:nvSpPr>
        <p:spPr>
          <a:xfrm>
            <a:off x="4732200" y="8834760"/>
            <a:ext cx="507600" cy="406080"/>
          </a:xfrm>
          <a:prstGeom prst="rect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CustomShape 62"/>
          <p:cNvSpPr/>
          <p:nvPr/>
        </p:nvSpPr>
        <p:spPr>
          <a:xfrm>
            <a:off x="2879640" y="8788320"/>
            <a:ext cx="507600" cy="406080"/>
          </a:xfrm>
          <a:prstGeom prst="rect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CustomShape 63"/>
          <p:cNvSpPr/>
          <p:nvPr/>
        </p:nvSpPr>
        <p:spPr>
          <a:xfrm>
            <a:off x="2081880" y="8792640"/>
            <a:ext cx="507600" cy="406080"/>
          </a:xfrm>
          <a:prstGeom prst="rect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CustomShape 64"/>
          <p:cNvSpPr/>
          <p:nvPr/>
        </p:nvSpPr>
        <p:spPr>
          <a:xfrm>
            <a:off x="342000" y="8822160"/>
            <a:ext cx="507600" cy="406080"/>
          </a:xfrm>
          <a:prstGeom prst="rect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CustomShape 65"/>
          <p:cNvSpPr/>
          <p:nvPr/>
        </p:nvSpPr>
        <p:spPr>
          <a:xfrm>
            <a:off x="11296080" y="929664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93" name="CustomShape 66"/>
          <p:cNvSpPr/>
          <p:nvPr/>
        </p:nvSpPr>
        <p:spPr>
          <a:xfrm>
            <a:off x="9456480" y="928404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94" name="CustomShape 67"/>
          <p:cNvSpPr/>
          <p:nvPr/>
        </p:nvSpPr>
        <p:spPr>
          <a:xfrm>
            <a:off x="8610480" y="927108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95" name="CustomShape 68"/>
          <p:cNvSpPr/>
          <p:nvPr/>
        </p:nvSpPr>
        <p:spPr>
          <a:xfrm>
            <a:off x="4587480" y="927108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96" name="CustomShape 69"/>
          <p:cNvSpPr/>
          <p:nvPr/>
        </p:nvSpPr>
        <p:spPr>
          <a:xfrm>
            <a:off x="2761200" y="923328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97" name="CustomShape 70"/>
          <p:cNvSpPr/>
          <p:nvPr/>
        </p:nvSpPr>
        <p:spPr>
          <a:xfrm>
            <a:off x="1968120" y="922032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98" name="CustomShape 71"/>
          <p:cNvSpPr/>
          <p:nvPr/>
        </p:nvSpPr>
        <p:spPr>
          <a:xfrm>
            <a:off x="235080" y="925848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99" name="CustomShape 72"/>
          <p:cNvSpPr/>
          <p:nvPr/>
        </p:nvSpPr>
        <p:spPr>
          <a:xfrm>
            <a:off x="7155360" y="923328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00" name="CustomShape 73"/>
          <p:cNvSpPr/>
          <p:nvPr/>
        </p:nvSpPr>
        <p:spPr>
          <a:xfrm>
            <a:off x="6360120" y="924588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01" name="CustomShape 74"/>
          <p:cNvSpPr/>
          <p:nvPr/>
        </p:nvSpPr>
        <p:spPr>
          <a:xfrm>
            <a:off x="6708960" y="733464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02" name="CustomShape 75"/>
          <p:cNvSpPr/>
          <p:nvPr/>
        </p:nvSpPr>
        <p:spPr>
          <a:xfrm>
            <a:off x="9499680" y="715536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03" name="CustomShape 76"/>
          <p:cNvSpPr/>
          <p:nvPr/>
        </p:nvSpPr>
        <p:spPr>
          <a:xfrm>
            <a:off x="10958400" y="715536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1104" name="Group 77"/>
          <p:cNvGrpSpPr/>
          <p:nvPr/>
        </p:nvGrpSpPr>
        <p:grpSpPr>
          <a:xfrm>
            <a:off x="44280" y="7454160"/>
            <a:ext cx="12679560" cy="531720"/>
            <a:chOff x="44280" y="7454160"/>
            <a:chExt cx="12679560" cy="531720"/>
          </a:xfrm>
        </p:grpSpPr>
        <p:sp>
          <p:nvSpPr>
            <p:cNvPr id="1105" name="CustomShape 78"/>
            <p:cNvSpPr/>
            <p:nvPr/>
          </p:nvSpPr>
          <p:spPr>
            <a:xfrm>
              <a:off x="44280" y="7454160"/>
              <a:ext cx="7700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Q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1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=1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106" name="CustomShape 79"/>
            <p:cNvSpPr/>
            <p:nvPr/>
          </p:nvSpPr>
          <p:spPr>
            <a:xfrm>
              <a:off x="2675520" y="7505280"/>
              <a:ext cx="7700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Q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1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=2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107" name="CustomShape 80"/>
            <p:cNvSpPr/>
            <p:nvPr/>
          </p:nvSpPr>
          <p:spPr>
            <a:xfrm>
              <a:off x="4501080" y="7479720"/>
              <a:ext cx="7700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Q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1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=1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108" name="CustomShape 81"/>
            <p:cNvSpPr/>
            <p:nvPr/>
          </p:nvSpPr>
          <p:spPr>
            <a:xfrm>
              <a:off x="6994440" y="7479720"/>
              <a:ext cx="7700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Q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1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=2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109" name="CustomShape 82"/>
            <p:cNvSpPr/>
            <p:nvPr/>
          </p:nvSpPr>
          <p:spPr>
            <a:xfrm>
              <a:off x="8751240" y="7479720"/>
              <a:ext cx="7700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Q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1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=1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110" name="CustomShape 83"/>
            <p:cNvSpPr/>
            <p:nvPr/>
          </p:nvSpPr>
          <p:spPr>
            <a:xfrm>
              <a:off x="11700720" y="7578720"/>
              <a:ext cx="102312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Q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1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=-10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1111" name="CustomShape 84"/>
          <p:cNvSpPr/>
          <p:nvPr/>
        </p:nvSpPr>
        <p:spPr>
          <a:xfrm>
            <a:off x="11388960" y="8862840"/>
            <a:ext cx="507600" cy="406080"/>
          </a:xfrm>
          <a:prstGeom prst="rect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112" name="Group 85"/>
          <p:cNvGrpSpPr/>
          <p:nvPr/>
        </p:nvGrpSpPr>
        <p:grpSpPr>
          <a:xfrm>
            <a:off x="26280" y="5593680"/>
            <a:ext cx="9314640" cy="1396080"/>
            <a:chOff x="26280" y="5593680"/>
            <a:chExt cx="9314640" cy="1396080"/>
          </a:xfrm>
        </p:grpSpPr>
        <p:sp>
          <p:nvSpPr>
            <p:cNvPr id="1113" name="Line 86"/>
            <p:cNvSpPr/>
            <p:nvPr/>
          </p:nvSpPr>
          <p:spPr>
            <a:xfrm>
              <a:off x="26280" y="559368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Q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2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=1+𝛄V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1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 = 1+2𝛄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114" name="Line 87"/>
            <p:cNvSpPr/>
            <p:nvPr/>
          </p:nvSpPr>
          <p:spPr>
            <a:xfrm>
              <a:off x="8071200" y="5720040"/>
              <a:ext cx="126972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Q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2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=2+𝛄[0.5*V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1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+0.5*V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2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]=2+1.5𝛄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1115" name="CustomShape 88"/>
          <p:cNvSpPr/>
          <p:nvPr/>
        </p:nvSpPr>
        <p:spPr>
          <a:xfrm>
            <a:off x="5478840" y="3846240"/>
            <a:ext cx="15015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=2+1.5𝛄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116" name="V_k+1_(s)_=_max_.pdf" descr="V_k+1_(s)_=_max_.pdf"/>
          <p:cNvPicPr/>
          <p:nvPr/>
        </p:nvPicPr>
        <p:blipFill>
          <a:blip r:embed="rId1"/>
          <a:stretch/>
        </p:blipFill>
        <p:spPr>
          <a:xfrm>
            <a:off x="5126040" y="455760"/>
            <a:ext cx="7402680" cy="10818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TextShape 1"/>
          <p:cNvSpPr txBox="1"/>
          <p:nvPr/>
        </p:nvSpPr>
        <p:spPr>
          <a:xfrm>
            <a:off x="406440" y="2286000"/>
            <a:ext cx="12191760" cy="14392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Compute V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para k=0,1,2,…,K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118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Iteração de valor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119" name="CustomShape 3"/>
          <p:cNvSpPr/>
          <p:nvPr/>
        </p:nvSpPr>
        <p:spPr>
          <a:xfrm>
            <a:off x="1507680" y="586224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CustomShape 4"/>
          <p:cNvSpPr/>
          <p:nvPr/>
        </p:nvSpPr>
        <p:spPr>
          <a:xfrm>
            <a:off x="7929000" y="586224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CustomShape 5"/>
          <p:cNvSpPr/>
          <p:nvPr/>
        </p:nvSpPr>
        <p:spPr>
          <a:xfrm>
            <a:off x="4969440" y="4288320"/>
            <a:ext cx="3121560" cy="173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CustomShape 6"/>
          <p:cNvSpPr/>
          <p:nvPr/>
        </p:nvSpPr>
        <p:spPr>
          <a:xfrm flipH="1">
            <a:off x="1670400" y="4288320"/>
            <a:ext cx="3299040" cy="173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CustomShape 7"/>
          <p:cNvSpPr/>
          <p:nvPr/>
        </p:nvSpPr>
        <p:spPr>
          <a:xfrm flipH="1">
            <a:off x="6120720" y="6024960"/>
            <a:ext cx="1969560" cy="11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CustomShape 8"/>
          <p:cNvSpPr/>
          <p:nvPr/>
        </p:nvSpPr>
        <p:spPr>
          <a:xfrm>
            <a:off x="8249400" y="6101280"/>
            <a:ext cx="2162160" cy="104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CustomShape 9"/>
          <p:cNvSpPr/>
          <p:nvPr/>
        </p:nvSpPr>
        <p:spPr>
          <a:xfrm>
            <a:off x="1670400" y="6024960"/>
            <a:ext cx="360" cy="11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CustomShape 10"/>
          <p:cNvSpPr/>
          <p:nvPr/>
        </p:nvSpPr>
        <p:spPr>
          <a:xfrm>
            <a:off x="43452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CustomShape 11"/>
          <p:cNvSpPr/>
          <p:nvPr/>
        </p:nvSpPr>
        <p:spPr>
          <a:xfrm>
            <a:off x="258444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CustomShape 12"/>
          <p:cNvSpPr/>
          <p:nvPr/>
        </p:nvSpPr>
        <p:spPr>
          <a:xfrm>
            <a:off x="1655280" y="7142400"/>
            <a:ext cx="956880" cy="8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CustomShape 13"/>
          <p:cNvSpPr/>
          <p:nvPr/>
        </p:nvSpPr>
        <p:spPr>
          <a:xfrm>
            <a:off x="729720" y="7142400"/>
            <a:ext cx="925200" cy="79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0" name="CustomShape 14"/>
          <p:cNvSpPr/>
          <p:nvPr/>
        </p:nvSpPr>
        <p:spPr>
          <a:xfrm flipH="1">
            <a:off x="2334960" y="8056080"/>
            <a:ext cx="410760" cy="93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1" name="CustomShape 15"/>
          <p:cNvSpPr/>
          <p:nvPr/>
        </p:nvSpPr>
        <p:spPr>
          <a:xfrm>
            <a:off x="2746800" y="8056080"/>
            <a:ext cx="386280" cy="93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2" name="CustomShape 16"/>
          <p:cNvSpPr/>
          <p:nvPr/>
        </p:nvSpPr>
        <p:spPr>
          <a:xfrm flipH="1">
            <a:off x="595800" y="8056080"/>
            <a:ext cx="720" cy="96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CustomShape 17"/>
          <p:cNvSpPr/>
          <p:nvPr/>
        </p:nvSpPr>
        <p:spPr>
          <a:xfrm>
            <a:off x="480708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Line 18"/>
          <p:cNvSpPr/>
          <p:nvPr/>
        </p:nvSpPr>
        <p:spPr>
          <a:xfrm flipH="1">
            <a:off x="5084280" y="7207200"/>
            <a:ext cx="957600" cy="733680"/>
          </a:xfrm>
          <a:prstGeom prst="line">
            <a:avLst/>
          </a:prstGeom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CustomShape 19"/>
          <p:cNvSpPr/>
          <p:nvPr/>
        </p:nvSpPr>
        <p:spPr>
          <a:xfrm>
            <a:off x="4969440" y="8056080"/>
            <a:ext cx="16200" cy="98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CustomShape 20"/>
          <p:cNvSpPr/>
          <p:nvPr/>
        </p:nvSpPr>
        <p:spPr>
          <a:xfrm>
            <a:off x="697356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CustomShape 21"/>
          <p:cNvSpPr/>
          <p:nvPr/>
        </p:nvSpPr>
        <p:spPr>
          <a:xfrm>
            <a:off x="6044400" y="7143120"/>
            <a:ext cx="956520" cy="79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CustomShape 22"/>
          <p:cNvSpPr/>
          <p:nvPr/>
        </p:nvSpPr>
        <p:spPr>
          <a:xfrm flipH="1">
            <a:off x="6727680" y="8056080"/>
            <a:ext cx="407160" cy="96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CustomShape 23"/>
          <p:cNvSpPr/>
          <p:nvPr/>
        </p:nvSpPr>
        <p:spPr>
          <a:xfrm>
            <a:off x="7135920" y="8056080"/>
            <a:ext cx="378000" cy="94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CustomShape 24"/>
          <p:cNvSpPr/>
          <p:nvPr/>
        </p:nvSpPr>
        <p:spPr>
          <a:xfrm>
            <a:off x="9168120" y="789300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CustomShape 25"/>
          <p:cNvSpPr/>
          <p:nvPr/>
        </p:nvSpPr>
        <p:spPr>
          <a:xfrm>
            <a:off x="9464760" y="7145280"/>
            <a:ext cx="946800" cy="79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2" name="CustomShape 26"/>
          <p:cNvSpPr/>
          <p:nvPr/>
        </p:nvSpPr>
        <p:spPr>
          <a:xfrm flipH="1">
            <a:off x="9008640" y="8055360"/>
            <a:ext cx="320760" cy="99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CustomShape 27"/>
          <p:cNvSpPr/>
          <p:nvPr/>
        </p:nvSpPr>
        <p:spPr>
          <a:xfrm>
            <a:off x="9330480" y="8055360"/>
            <a:ext cx="428760" cy="99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CustomShape 28"/>
          <p:cNvSpPr/>
          <p:nvPr/>
        </p:nvSpPr>
        <p:spPr>
          <a:xfrm>
            <a:off x="11480400" y="789372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CustomShape 29"/>
          <p:cNvSpPr/>
          <p:nvPr/>
        </p:nvSpPr>
        <p:spPr>
          <a:xfrm>
            <a:off x="10411920" y="7145280"/>
            <a:ext cx="1089720" cy="80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Line 30"/>
          <p:cNvSpPr/>
          <p:nvPr/>
        </p:nvSpPr>
        <p:spPr>
          <a:xfrm>
            <a:off x="11642760" y="8218440"/>
            <a:ext cx="8280" cy="649440"/>
          </a:xfrm>
          <a:prstGeom prst="line">
            <a:avLst/>
          </a:prstGeom>
          <a:ln w="25560">
            <a:solidFill>
              <a:schemeClr val="accent5">
                <a:hueOff val="-180946"/>
                <a:satOff val="-2351"/>
                <a:lumOff val="-8716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7" name="CustomShape 31"/>
          <p:cNvSpPr/>
          <p:nvPr/>
        </p:nvSpPr>
        <p:spPr>
          <a:xfrm>
            <a:off x="4696200" y="399672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8" name="CustomShape 32"/>
          <p:cNvSpPr/>
          <p:nvPr/>
        </p:nvSpPr>
        <p:spPr>
          <a:xfrm>
            <a:off x="1396800" y="684900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49" name="CustomShape 33"/>
          <p:cNvSpPr/>
          <p:nvPr/>
        </p:nvSpPr>
        <p:spPr>
          <a:xfrm>
            <a:off x="5847840" y="684900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0" name="CustomShape 34"/>
          <p:cNvSpPr/>
          <p:nvPr/>
        </p:nvSpPr>
        <p:spPr>
          <a:xfrm>
            <a:off x="10109160" y="684900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CustomShape 35"/>
          <p:cNvSpPr/>
          <p:nvPr/>
        </p:nvSpPr>
        <p:spPr>
          <a:xfrm>
            <a:off x="5157000" y="38156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52" name="CustomShape 36"/>
          <p:cNvSpPr/>
          <p:nvPr/>
        </p:nvSpPr>
        <p:spPr>
          <a:xfrm>
            <a:off x="1874160" y="669312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53" name="CustomShape 37"/>
          <p:cNvSpPr/>
          <p:nvPr/>
        </p:nvSpPr>
        <p:spPr>
          <a:xfrm>
            <a:off x="857520" y="87512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54" name="CustomShape 38"/>
          <p:cNvSpPr/>
          <p:nvPr/>
        </p:nvSpPr>
        <p:spPr>
          <a:xfrm>
            <a:off x="1640520" y="87512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55" name="CustomShape 39"/>
          <p:cNvSpPr/>
          <p:nvPr/>
        </p:nvSpPr>
        <p:spPr>
          <a:xfrm>
            <a:off x="10530360" y="666756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56" name="CustomShape 40"/>
          <p:cNvSpPr/>
          <p:nvPr/>
        </p:nvSpPr>
        <p:spPr>
          <a:xfrm>
            <a:off x="11988720" y="8865360"/>
            <a:ext cx="287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57" name="CustomShape 41"/>
          <p:cNvSpPr/>
          <p:nvPr/>
        </p:nvSpPr>
        <p:spPr>
          <a:xfrm>
            <a:off x="5596560" y="666396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58" name="CustomShape 42"/>
          <p:cNvSpPr/>
          <p:nvPr/>
        </p:nvSpPr>
        <p:spPr>
          <a:xfrm>
            <a:off x="5233320" y="88146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59" name="CustomShape 43"/>
          <p:cNvSpPr/>
          <p:nvPr/>
        </p:nvSpPr>
        <p:spPr>
          <a:xfrm>
            <a:off x="6077520" y="88146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60" name="CustomShape 44"/>
          <p:cNvSpPr/>
          <p:nvPr/>
        </p:nvSpPr>
        <p:spPr>
          <a:xfrm>
            <a:off x="7797240" y="88020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61" name="CustomShape 45"/>
          <p:cNvSpPr/>
          <p:nvPr/>
        </p:nvSpPr>
        <p:spPr>
          <a:xfrm>
            <a:off x="8386920" y="88146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62" name="CustomShape 46"/>
          <p:cNvSpPr/>
          <p:nvPr/>
        </p:nvSpPr>
        <p:spPr>
          <a:xfrm>
            <a:off x="10020240" y="881460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63" name="CustomShape 47"/>
          <p:cNvSpPr/>
          <p:nvPr/>
        </p:nvSpPr>
        <p:spPr>
          <a:xfrm>
            <a:off x="3458160" y="8736840"/>
            <a:ext cx="37224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</a:t>
            </a:r>
            <a:r>
              <a:rPr b="0" lang="pt-BR" sz="2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64" name="CustomShape 48"/>
          <p:cNvSpPr/>
          <p:nvPr/>
        </p:nvSpPr>
        <p:spPr>
          <a:xfrm>
            <a:off x="3017880" y="470412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65" name="CustomShape 49"/>
          <p:cNvSpPr/>
          <p:nvPr/>
        </p:nvSpPr>
        <p:spPr>
          <a:xfrm>
            <a:off x="6417720" y="464040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66" name="CustomShape 50"/>
          <p:cNvSpPr/>
          <p:nvPr/>
        </p:nvSpPr>
        <p:spPr>
          <a:xfrm>
            <a:off x="853920" y="715536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67" name="CustomShape 51"/>
          <p:cNvSpPr/>
          <p:nvPr/>
        </p:nvSpPr>
        <p:spPr>
          <a:xfrm>
            <a:off x="2130120" y="715536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68" name="CustomShape 52"/>
          <p:cNvSpPr/>
          <p:nvPr/>
        </p:nvSpPr>
        <p:spPr>
          <a:xfrm>
            <a:off x="5275080" y="715536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1169" name="Group 53"/>
          <p:cNvGrpSpPr/>
          <p:nvPr/>
        </p:nvGrpSpPr>
        <p:grpSpPr>
          <a:xfrm>
            <a:off x="761400" y="6144840"/>
            <a:ext cx="10941840" cy="439920"/>
            <a:chOff x="761400" y="6144840"/>
            <a:chExt cx="10941840" cy="439920"/>
          </a:xfrm>
        </p:grpSpPr>
        <p:sp>
          <p:nvSpPr>
            <p:cNvPr id="1170" name="CustomShape 54"/>
            <p:cNvSpPr/>
            <p:nvPr/>
          </p:nvSpPr>
          <p:spPr>
            <a:xfrm>
              <a:off x="9907560" y="6144840"/>
              <a:ext cx="179568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V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1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=1+𝛄0 = 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171" name="CustomShape 55"/>
            <p:cNvSpPr/>
            <p:nvPr/>
          </p:nvSpPr>
          <p:spPr>
            <a:xfrm>
              <a:off x="5110920" y="6144840"/>
              <a:ext cx="179568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V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1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=2+𝛄0 = 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172" name="CustomShape 56"/>
            <p:cNvSpPr/>
            <p:nvPr/>
          </p:nvSpPr>
          <p:spPr>
            <a:xfrm>
              <a:off x="761400" y="6177600"/>
              <a:ext cx="74412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V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1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=2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1173" name="CustomShape 57"/>
          <p:cNvSpPr/>
          <p:nvPr/>
        </p:nvSpPr>
        <p:spPr>
          <a:xfrm>
            <a:off x="9505800" y="8847360"/>
            <a:ext cx="507600" cy="406080"/>
          </a:xfrm>
          <a:prstGeom prst="rect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CustomShape 58"/>
          <p:cNvSpPr/>
          <p:nvPr/>
        </p:nvSpPr>
        <p:spPr>
          <a:xfrm>
            <a:off x="8755560" y="8845920"/>
            <a:ext cx="507600" cy="406080"/>
          </a:xfrm>
          <a:prstGeom prst="rect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75" name="CustomShape 59"/>
          <p:cNvSpPr/>
          <p:nvPr/>
        </p:nvSpPr>
        <p:spPr>
          <a:xfrm>
            <a:off x="7260480" y="8799120"/>
            <a:ext cx="507600" cy="406080"/>
          </a:xfrm>
          <a:prstGeom prst="rect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76" name="CustomShape 60"/>
          <p:cNvSpPr/>
          <p:nvPr/>
        </p:nvSpPr>
        <p:spPr>
          <a:xfrm>
            <a:off x="6474240" y="8816400"/>
            <a:ext cx="507600" cy="406080"/>
          </a:xfrm>
          <a:prstGeom prst="rect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77" name="CustomShape 61"/>
          <p:cNvSpPr/>
          <p:nvPr/>
        </p:nvSpPr>
        <p:spPr>
          <a:xfrm>
            <a:off x="4732200" y="8834760"/>
            <a:ext cx="507600" cy="406080"/>
          </a:xfrm>
          <a:prstGeom prst="rect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78" name="CustomShape 62"/>
          <p:cNvSpPr/>
          <p:nvPr/>
        </p:nvSpPr>
        <p:spPr>
          <a:xfrm>
            <a:off x="2879640" y="8788320"/>
            <a:ext cx="507600" cy="406080"/>
          </a:xfrm>
          <a:prstGeom prst="rect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79" name="CustomShape 63"/>
          <p:cNvSpPr/>
          <p:nvPr/>
        </p:nvSpPr>
        <p:spPr>
          <a:xfrm>
            <a:off x="2081880" y="8792640"/>
            <a:ext cx="507600" cy="406080"/>
          </a:xfrm>
          <a:prstGeom prst="rect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80" name="CustomShape 64"/>
          <p:cNvSpPr/>
          <p:nvPr/>
        </p:nvSpPr>
        <p:spPr>
          <a:xfrm>
            <a:off x="342000" y="8822160"/>
            <a:ext cx="507600" cy="406080"/>
          </a:xfrm>
          <a:prstGeom prst="rect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CustomShape 65"/>
          <p:cNvSpPr/>
          <p:nvPr/>
        </p:nvSpPr>
        <p:spPr>
          <a:xfrm>
            <a:off x="11296080" y="929664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82" name="CustomShape 66"/>
          <p:cNvSpPr/>
          <p:nvPr/>
        </p:nvSpPr>
        <p:spPr>
          <a:xfrm>
            <a:off x="9456480" y="928404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83" name="CustomShape 67"/>
          <p:cNvSpPr/>
          <p:nvPr/>
        </p:nvSpPr>
        <p:spPr>
          <a:xfrm>
            <a:off x="8610480" y="927108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84" name="CustomShape 68"/>
          <p:cNvSpPr/>
          <p:nvPr/>
        </p:nvSpPr>
        <p:spPr>
          <a:xfrm>
            <a:off x="4587480" y="927108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85" name="CustomShape 69"/>
          <p:cNvSpPr/>
          <p:nvPr/>
        </p:nvSpPr>
        <p:spPr>
          <a:xfrm>
            <a:off x="2761200" y="923328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86" name="CustomShape 70"/>
          <p:cNvSpPr/>
          <p:nvPr/>
        </p:nvSpPr>
        <p:spPr>
          <a:xfrm>
            <a:off x="1968120" y="922032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87" name="CustomShape 71"/>
          <p:cNvSpPr/>
          <p:nvPr/>
        </p:nvSpPr>
        <p:spPr>
          <a:xfrm>
            <a:off x="235080" y="925848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88" name="CustomShape 72"/>
          <p:cNvSpPr/>
          <p:nvPr/>
        </p:nvSpPr>
        <p:spPr>
          <a:xfrm>
            <a:off x="7155360" y="923328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89" name="CustomShape 73"/>
          <p:cNvSpPr/>
          <p:nvPr/>
        </p:nvSpPr>
        <p:spPr>
          <a:xfrm>
            <a:off x="6360120" y="9245880"/>
            <a:ext cx="7441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190" name="CustomShape 74"/>
          <p:cNvSpPr/>
          <p:nvPr/>
        </p:nvSpPr>
        <p:spPr>
          <a:xfrm>
            <a:off x="6708960" y="733464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91" name="CustomShape 75"/>
          <p:cNvSpPr/>
          <p:nvPr/>
        </p:nvSpPr>
        <p:spPr>
          <a:xfrm>
            <a:off x="9499680" y="7155360"/>
            <a:ext cx="28872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192" name="CustomShape 76"/>
          <p:cNvSpPr/>
          <p:nvPr/>
        </p:nvSpPr>
        <p:spPr>
          <a:xfrm>
            <a:off x="10958400" y="7155360"/>
            <a:ext cx="296280" cy="468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1193" name="Group 77"/>
          <p:cNvGrpSpPr/>
          <p:nvPr/>
        </p:nvGrpSpPr>
        <p:grpSpPr>
          <a:xfrm>
            <a:off x="44280" y="7454160"/>
            <a:ext cx="12679560" cy="531720"/>
            <a:chOff x="44280" y="7454160"/>
            <a:chExt cx="12679560" cy="531720"/>
          </a:xfrm>
        </p:grpSpPr>
        <p:sp>
          <p:nvSpPr>
            <p:cNvPr id="1194" name="CustomShape 78"/>
            <p:cNvSpPr/>
            <p:nvPr/>
          </p:nvSpPr>
          <p:spPr>
            <a:xfrm>
              <a:off x="44280" y="7454160"/>
              <a:ext cx="7700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Q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1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=1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195" name="CustomShape 79"/>
            <p:cNvSpPr/>
            <p:nvPr/>
          </p:nvSpPr>
          <p:spPr>
            <a:xfrm>
              <a:off x="2675520" y="7505280"/>
              <a:ext cx="7700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Q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1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=2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196" name="CustomShape 80"/>
            <p:cNvSpPr/>
            <p:nvPr/>
          </p:nvSpPr>
          <p:spPr>
            <a:xfrm>
              <a:off x="4501080" y="7479720"/>
              <a:ext cx="7700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Q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1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=1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197" name="CustomShape 81"/>
            <p:cNvSpPr/>
            <p:nvPr/>
          </p:nvSpPr>
          <p:spPr>
            <a:xfrm>
              <a:off x="6994440" y="7479720"/>
              <a:ext cx="7700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Q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1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=2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198" name="CustomShape 82"/>
            <p:cNvSpPr/>
            <p:nvPr/>
          </p:nvSpPr>
          <p:spPr>
            <a:xfrm>
              <a:off x="8751240" y="7479720"/>
              <a:ext cx="77004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Q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1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=1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199" name="CustomShape 83"/>
            <p:cNvSpPr/>
            <p:nvPr/>
          </p:nvSpPr>
          <p:spPr>
            <a:xfrm>
              <a:off x="11700720" y="7578720"/>
              <a:ext cx="1023120" cy="407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Q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1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=-10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1200" name="CustomShape 84"/>
          <p:cNvSpPr/>
          <p:nvPr/>
        </p:nvSpPr>
        <p:spPr>
          <a:xfrm>
            <a:off x="11388960" y="8862840"/>
            <a:ext cx="507600" cy="406080"/>
          </a:xfrm>
          <a:prstGeom prst="rect">
            <a:avLst/>
          </a:prstGeom>
          <a:solidFill>
            <a:schemeClr val="accent4">
              <a:hueOff val="414058"/>
              <a:satOff val="2144"/>
              <a:lumOff val="10379"/>
            </a:schemeClr>
          </a:solidFill>
          <a:ln w="190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01" name="Group 85"/>
          <p:cNvGrpSpPr/>
          <p:nvPr/>
        </p:nvGrpSpPr>
        <p:grpSpPr>
          <a:xfrm>
            <a:off x="26280" y="5593680"/>
            <a:ext cx="9314640" cy="1396080"/>
            <a:chOff x="26280" y="5593680"/>
            <a:chExt cx="9314640" cy="1396080"/>
          </a:xfrm>
        </p:grpSpPr>
        <p:sp>
          <p:nvSpPr>
            <p:cNvPr id="1202" name="Line 86"/>
            <p:cNvSpPr/>
            <p:nvPr/>
          </p:nvSpPr>
          <p:spPr>
            <a:xfrm>
              <a:off x="26280" y="559368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Q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2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=1+𝛄V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1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 = 1+2𝛄</a:t>
              </a:r>
              <a:endParaRPr b="0" lang="pt-BR" sz="2000" spc="-1" strike="noStrike">
                <a:latin typeface="Arial"/>
              </a:endParaRPr>
            </a:p>
          </p:txBody>
        </p:sp>
        <p:sp>
          <p:nvSpPr>
            <p:cNvPr id="1203" name="Line 87"/>
            <p:cNvSpPr/>
            <p:nvPr/>
          </p:nvSpPr>
          <p:spPr>
            <a:xfrm>
              <a:off x="8071200" y="5720040"/>
              <a:ext cx="1269720" cy="126972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 anchorCtr="1">
              <a:noAutofit/>
            </a:bodyPr>
            <a:p>
              <a:pPr>
                <a:lnSpc>
                  <a:spcPct val="100000"/>
                </a:lnSpc>
                <a:spcBef>
                  <a:spcPts val="2401"/>
                </a:spcBef>
              </a:pP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Q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2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=2+𝛄[0.5*V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1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+0.5*V</a:t>
              </a:r>
              <a:r>
                <a:rPr b="0" lang="pt-BR" sz="2000" spc="-1" strike="noStrike" baseline="-5000">
                  <a:solidFill>
                    <a:srgbClr val="e42832"/>
                  </a:solidFill>
                  <a:latin typeface="Avenir Next Medium"/>
                  <a:ea typeface="Avenir Next Medium"/>
                </a:rPr>
                <a:t>2</a:t>
              </a:r>
              <a:r>
                <a:rPr b="0" lang="pt-BR" sz="2000" spc="-1" strike="noStrike">
                  <a:solidFill>
                    <a:srgbClr val="e42832"/>
                  </a:solidFill>
                  <a:latin typeface="Avenir Next Medium"/>
                  <a:ea typeface="Avenir Next Medium"/>
                </a:rPr>
                <a:t>]=2+1.5𝛄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1204" name="CustomShape 88"/>
          <p:cNvSpPr/>
          <p:nvPr/>
        </p:nvSpPr>
        <p:spPr>
          <a:xfrm>
            <a:off x="5478840" y="3846240"/>
            <a:ext cx="15015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20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=2+1.5𝛄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205" name="V_k+1_(s)_=_max_.pdf" descr="V_k+1_(s)_=_max_.pdf"/>
          <p:cNvPicPr/>
          <p:nvPr/>
        </p:nvPicPr>
        <p:blipFill>
          <a:blip r:embed="rId1"/>
          <a:stretch/>
        </p:blipFill>
        <p:spPr>
          <a:xfrm>
            <a:off x="5126040" y="455760"/>
            <a:ext cx="7402680" cy="1081800"/>
          </a:xfrm>
          <a:prstGeom prst="rect">
            <a:avLst/>
          </a:prstGeom>
          <a:ln w="12600">
            <a:noFill/>
          </a:ln>
        </p:spPr>
      </p:pic>
      <p:sp>
        <p:nvSpPr>
          <p:cNvPr id="1206" name="CustomShape 89"/>
          <p:cNvSpPr/>
          <p:nvPr/>
        </p:nvSpPr>
        <p:spPr>
          <a:xfrm>
            <a:off x="1098720" y="6526440"/>
            <a:ext cx="1142280" cy="1142280"/>
          </a:xfrm>
          <a:prstGeom prst="ellipse">
            <a:avLst/>
          </a:prstGeom>
          <a:solidFill>
            <a:schemeClr val="accent5">
              <a:hueOff val="343847"/>
              <a:satOff val="6318"/>
              <a:lumOff val="8159"/>
              <a:alpha val="30000"/>
            </a:schemeClr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7" name="CustomShape 90"/>
          <p:cNvSpPr/>
          <p:nvPr/>
        </p:nvSpPr>
        <p:spPr>
          <a:xfrm>
            <a:off x="5550120" y="6554160"/>
            <a:ext cx="1142280" cy="1142280"/>
          </a:xfrm>
          <a:prstGeom prst="ellipse">
            <a:avLst/>
          </a:prstGeom>
          <a:solidFill>
            <a:schemeClr val="accent5">
              <a:hueOff val="343847"/>
              <a:satOff val="6318"/>
              <a:lumOff val="8159"/>
              <a:alpha val="30000"/>
            </a:schemeClr>
          </a:solidFill>
          <a:ln w="255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08" name="CustomShape 91"/>
          <p:cNvSpPr/>
          <p:nvPr/>
        </p:nvSpPr>
        <p:spPr>
          <a:xfrm>
            <a:off x="2449080" y="6870960"/>
            <a:ext cx="2835360" cy="48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5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valores repetidos</a:t>
            </a:r>
            <a:endParaRPr b="0" lang="pt-BR" sz="2500" spc="-1" strike="noStrike">
              <a:latin typeface="Arial"/>
            </a:endParaRPr>
          </a:p>
        </p:txBody>
      </p:sp>
      <p:sp>
        <p:nvSpPr>
          <p:cNvPr id="1209" name="CustomShape 92"/>
          <p:cNvSpPr/>
          <p:nvPr/>
        </p:nvSpPr>
        <p:spPr>
          <a:xfrm>
            <a:off x="7868160" y="3460320"/>
            <a:ext cx="3950640" cy="1244880"/>
          </a:xfrm>
          <a:prstGeom prst="rect">
            <a:avLst/>
          </a:prstGeom>
          <a:solidFill>
            <a:srgbClr val="fff7c3"/>
          </a:solidFill>
          <a:ln w="25560">
            <a:solidFill>
              <a:schemeClr val="accent4">
                <a:hueOff val="414058"/>
                <a:satOff val="2144"/>
                <a:lumOff val="10379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5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Programação dinâmica: </a:t>
            </a:r>
            <a:br/>
            <a:r>
              <a:rPr b="0" lang="pt-BR" sz="25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compute V</a:t>
            </a:r>
            <a:r>
              <a:rPr b="0" lang="pt-BR" sz="25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</a:t>
            </a:r>
            <a:r>
              <a:rPr b="0" lang="pt-BR" sz="25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(s) uma vez</a:t>
            </a:r>
            <a:br/>
            <a:r>
              <a:rPr b="0" lang="pt-BR" sz="25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por nível</a:t>
            </a:r>
            <a:endParaRPr b="0" lang="pt-BR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750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750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" dur="750" fill="hold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750" fill="hold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750" fill="hold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750" fill="hold"/>
                                        <p:tgtEl>
                                          <p:spTgt spid="1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75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75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406440" y="1905120"/>
            <a:ext cx="12191760" cy="75362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Conjunto de estados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Conjunto de ações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A(s): ações aplicáveis em s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Função de transição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T(s,a,s’) = Pr(S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t+1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=s’|S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=s,A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=a)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Função de “recompensa”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R(s,a)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pode ser negativa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Estado inicial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s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estados terminais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Solução: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Política ótima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revisão: processos de decisão markovianos (MDP)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253" name="Group 3"/>
          <p:cNvGrpSpPr/>
          <p:nvPr/>
        </p:nvGrpSpPr>
        <p:grpSpPr>
          <a:xfrm>
            <a:off x="8142120" y="6233400"/>
            <a:ext cx="4559040" cy="3174840"/>
            <a:chOff x="8142120" y="6233400"/>
            <a:chExt cx="4559040" cy="3174840"/>
          </a:xfrm>
        </p:grpSpPr>
        <p:pic>
          <p:nvPicPr>
            <p:cNvPr id="254" name="Image" descr="Image"/>
            <p:cNvPicPr/>
            <p:nvPr/>
          </p:nvPicPr>
          <p:blipFill>
            <a:blip r:embed="rId1"/>
            <a:stretch/>
          </p:blipFill>
          <p:spPr>
            <a:xfrm>
              <a:off x="9806040" y="6233400"/>
              <a:ext cx="1269720" cy="12697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55" name="Image" descr="Image"/>
            <p:cNvPicPr/>
            <p:nvPr/>
          </p:nvPicPr>
          <p:blipFill>
            <a:blip r:embed="rId2"/>
            <a:stretch/>
          </p:blipFill>
          <p:spPr>
            <a:xfrm>
              <a:off x="9259920" y="6550920"/>
              <a:ext cx="1269720" cy="12697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56" name="Image" descr="Image"/>
            <p:cNvPicPr/>
            <p:nvPr/>
          </p:nvPicPr>
          <p:blipFill>
            <a:blip r:embed="rId3"/>
            <a:stretch/>
          </p:blipFill>
          <p:spPr>
            <a:xfrm>
              <a:off x="8701200" y="6874560"/>
              <a:ext cx="1269720" cy="12697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57" name="Image" descr="Image"/>
            <p:cNvPicPr/>
            <p:nvPr/>
          </p:nvPicPr>
          <p:blipFill>
            <a:blip r:embed="rId4"/>
            <a:stretch/>
          </p:blipFill>
          <p:spPr>
            <a:xfrm>
              <a:off x="8142120" y="7205040"/>
              <a:ext cx="1269720" cy="12697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58" name="Image" descr="Image"/>
            <p:cNvPicPr/>
            <p:nvPr/>
          </p:nvPicPr>
          <p:blipFill>
            <a:blip r:embed="rId5"/>
            <a:stretch/>
          </p:blipFill>
          <p:spPr>
            <a:xfrm>
              <a:off x="10353600" y="6550920"/>
              <a:ext cx="1269720" cy="12697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59" name="Image" descr="Image"/>
            <p:cNvPicPr/>
            <p:nvPr/>
          </p:nvPicPr>
          <p:blipFill>
            <a:blip r:embed="rId6"/>
            <a:stretch/>
          </p:blipFill>
          <p:spPr>
            <a:xfrm>
              <a:off x="9793440" y="6874560"/>
              <a:ext cx="1269720" cy="12697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60" name="Image" descr="Image"/>
            <p:cNvPicPr/>
            <p:nvPr/>
          </p:nvPicPr>
          <p:blipFill>
            <a:blip r:embed="rId7"/>
            <a:stretch/>
          </p:blipFill>
          <p:spPr>
            <a:xfrm>
              <a:off x="9236160" y="7205040"/>
              <a:ext cx="1269720" cy="12697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61" name="Image" descr="Image"/>
            <p:cNvPicPr/>
            <p:nvPr/>
          </p:nvPicPr>
          <p:blipFill>
            <a:blip r:embed="rId8"/>
            <a:stretch/>
          </p:blipFill>
          <p:spPr>
            <a:xfrm>
              <a:off x="8690040" y="7516080"/>
              <a:ext cx="1269720" cy="12697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62" name="Image" descr="Image"/>
            <p:cNvPicPr/>
            <p:nvPr/>
          </p:nvPicPr>
          <p:blipFill>
            <a:blip r:embed="rId9"/>
            <a:stretch/>
          </p:blipFill>
          <p:spPr>
            <a:xfrm>
              <a:off x="10899720" y="6855480"/>
              <a:ext cx="1269720" cy="12697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63" name="Image" descr="Image"/>
            <p:cNvPicPr/>
            <p:nvPr/>
          </p:nvPicPr>
          <p:blipFill>
            <a:blip r:embed="rId10"/>
            <a:stretch/>
          </p:blipFill>
          <p:spPr>
            <a:xfrm>
              <a:off x="10341000" y="7192080"/>
              <a:ext cx="1269720" cy="12697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64" name="Image" descr="Image"/>
            <p:cNvPicPr/>
            <p:nvPr/>
          </p:nvPicPr>
          <p:blipFill>
            <a:blip r:embed="rId11"/>
            <a:stretch/>
          </p:blipFill>
          <p:spPr>
            <a:xfrm>
              <a:off x="9793440" y="7516080"/>
              <a:ext cx="1269720" cy="12697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65" name="Image" descr="Image"/>
            <p:cNvPicPr/>
            <p:nvPr/>
          </p:nvPicPr>
          <p:blipFill>
            <a:blip r:embed="rId12"/>
            <a:stretch/>
          </p:blipFill>
          <p:spPr>
            <a:xfrm>
              <a:off x="9234360" y="7821000"/>
              <a:ext cx="1269720" cy="12697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66" name="Image" descr="Image"/>
            <p:cNvPicPr/>
            <p:nvPr/>
          </p:nvPicPr>
          <p:blipFill>
            <a:blip r:embed="rId13"/>
            <a:stretch/>
          </p:blipFill>
          <p:spPr>
            <a:xfrm>
              <a:off x="11431440" y="7179480"/>
              <a:ext cx="1269720" cy="12697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67" name="Image" descr="Image"/>
            <p:cNvPicPr/>
            <p:nvPr/>
          </p:nvPicPr>
          <p:blipFill>
            <a:blip r:embed="rId14"/>
            <a:stretch/>
          </p:blipFill>
          <p:spPr>
            <a:xfrm>
              <a:off x="10887120" y="7516080"/>
              <a:ext cx="1269720" cy="12697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68" name="Image" descr="Image"/>
            <p:cNvPicPr/>
            <p:nvPr/>
          </p:nvPicPr>
          <p:blipFill>
            <a:blip r:embed="rId15"/>
            <a:stretch/>
          </p:blipFill>
          <p:spPr>
            <a:xfrm>
              <a:off x="10341000" y="7821000"/>
              <a:ext cx="1269720" cy="12697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69" name="Image" descr="Image"/>
            <p:cNvPicPr/>
            <p:nvPr/>
          </p:nvPicPr>
          <p:blipFill>
            <a:blip r:embed="rId16"/>
            <a:stretch/>
          </p:blipFill>
          <p:spPr>
            <a:xfrm>
              <a:off x="9780480" y="8138520"/>
              <a:ext cx="1269720" cy="126972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70" name="Image" descr="Image"/>
            <p:cNvPicPr/>
            <p:nvPr/>
          </p:nvPicPr>
          <p:blipFill>
            <a:blip r:embed="rId17"/>
            <a:stretch/>
          </p:blipFill>
          <p:spPr>
            <a:xfrm>
              <a:off x="8566560" y="7020720"/>
              <a:ext cx="355320" cy="6346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271" name="Image" descr="Image"/>
            <p:cNvPicPr/>
            <p:nvPr/>
          </p:nvPicPr>
          <p:blipFill>
            <a:blip r:embed="rId18"/>
            <a:stretch/>
          </p:blipFill>
          <p:spPr>
            <a:xfrm>
              <a:off x="11431440" y="6676200"/>
              <a:ext cx="1269720" cy="826560"/>
            </a:xfrm>
            <a:prstGeom prst="rect">
              <a:avLst/>
            </a:prstGeom>
            <a:ln w="12600">
              <a:noFill/>
            </a:ln>
          </p:spPr>
        </p:pic>
      </p:grpSp>
      <p:grpSp>
        <p:nvGrpSpPr>
          <p:cNvPr id="272" name="Group 4"/>
          <p:cNvGrpSpPr/>
          <p:nvPr/>
        </p:nvGrpSpPr>
        <p:grpSpPr>
          <a:xfrm>
            <a:off x="8897760" y="1495080"/>
            <a:ext cx="3048120" cy="2749320"/>
            <a:chOff x="8897760" y="1495080"/>
            <a:chExt cx="3048120" cy="2749320"/>
          </a:xfrm>
        </p:grpSpPr>
        <p:sp>
          <p:nvSpPr>
            <p:cNvPr id="273" name="CustomShape 5"/>
            <p:cNvSpPr/>
            <p:nvPr/>
          </p:nvSpPr>
          <p:spPr>
            <a:xfrm>
              <a:off x="10365120" y="1685520"/>
              <a:ext cx="339120" cy="27108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74" name="Group 6"/>
            <p:cNvGrpSpPr/>
            <p:nvPr/>
          </p:nvGrpSpPr>
          <p:grpSpPr>
            <a:xfrm>
              <a:off x="9180360" y="1967760"/>
              <a:ext cx="2765520" cy="790560"/>
              <a:chOff x="9180360" y="1967760"/>
              <a:chExt cx="2765520" cy="790560"/>
            </a:xfrm>
          </p:grpSpPr>
          <p:sp>
            <p:nvSpPr>
              <p:cNvPr id="275" name="Line 7"/>
              <p:cNvSpPr/>
              <p:nvPr/>
            </p:nvSpPr>
            <p:spPr>
              <a:xfrm flipH="1">
                <a:off x="9180360" y="1967760"/>
                <a:ext cx="1354320" cy="790560"/>
              </a:xfrm>
              <a:prstGeom prst="line">
                <a:avLst/>
              </a:prstGeom>
              <a:ln w="9360">
                <a:solidFill>
                  <a:srgbClr val="000000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6" name="Line 8"/>
              <p:cNvSpPr/>
              <p:nvPr/>
            </p:nvSpPr>
            <p:spPr>
              <a:xfrm>
                <a:off x="10534680" y="1967760"/>
                <a:ext cx="1411200" cy="677880"/>
              </a:xfrm>
              <a:prstGeom prst="line">
                <a:avLst/>
              </a:prstGeom>
              <a:ln w="9360">
                <a:solidFill>
                  <a:srgbClr val="000000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7" name="Line 9"/>
              <p:cNvSpPr/>
              <p:nvPr/>
            </p:nvSpPr>
            <p:spPr>
              <a:xfrm flipH="1">
                <a:off x="10026720" y="1967760"/>
                <a:ext cx="507960" cy="790560"/>
              </a:xfrm>
              <a:prstGeom prst="line">
                <a:avLst/>
              </a:prstGeom>
              <a:ln w="2844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" name="Line 10"/>
              <p:cNvSpPr/>
              <p:nvPr/>
            </p:nvSpPr>
            <p:spPr>
              <a:xfrm>
                <a:off x="10534680" y="1967760"/>
                <a:ext cx="507960" cy="677880"/>
              </a:xfrm>
              <a:prstGeom prst="line">
                <a:avLst/>
              </a:prstGeom>
              <a:ln w="9360">
                <a:solidFill>
                  <a:srgbClr val="000000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79" name="CustomShape 11"/>
            <p:cNvSpPr/>
            <p:nvPr/>
          </p:nvSpPr>
          <p:spPr>
            <a:xfrm>
              <a:off x="9914040" y="2758680"/>
              <a:ext cx="282240" cy="282240"/>
            </a:xfrm>
            <a:prstGeom prst="ellipse">
              <a:avLst/>
            </a:prstGeom>
            <a:solidFill>
              <a:schemeClr val="accent3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280" name="Group 12"/>
            <p:cNvGrpSpPr/>
            <p:nvPr/>
          </p:nvGrpSpPr>
          <p:grpSpPr>
            <a:xfrm>
              <a:off x="8897760" y="3040920"/>
              <a:ext cx="2314440" cy="845280"/>
              <a:chOff x="8897760" y="3040920"/>
              <a:chExt cx="2314440" cy="845280"/>
            </a:xfrm>
          </p:grpSpPr>
          <p:sp>
            <p:nvSpPr>
              <p:cNvPr id="281" name="Line 13"/>
              <p:cNvSpPr/>
              <p:nvPr/>
            </p:nvSpPr>
            <p:spPr>
              <a:xfrm flipH="1">
                <a:off x="8897760" y="3040920"/>
                <a:ext cx="1134000" cy="845280"/>
              </a:xfrm>
              <a:prstGeom prst="line">
                <a:avLst/>
              </a:prstGeom>
              <a:ln w="9360">
                <a:solidFill>
                  <a:srgbClr val="000000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2" name="Line 14"/>
              <p:cNvSpPr/>
              <p:nvPr/>
            </p:nvSpPr>
            <p:spPr>
              <a:xfrm>
                <a:off x="10031760" y="3040920"/>
                <a:ext cx="1180440" cy="845280"/>
              </a:xfrm>
              <a:prstGeom prst="line">
                <a:avLst/>
              </a:prstGeom>
              <a:ln w="9360">
                <a:solidFill>
                  <a:srgbClr val="000000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3" name="Line 15"/>
              <p:cNvSpPr/>
              <p:nvPr/>
            </p:nvSpPr>
            <p:spPr>
              <a:xfrm flipH="1">
                <a:off x="9606240" y="3040920"/>
                <a:ext cx="425520" cy="845280"/>
              </a:xfrm>
              <a:prstGeom prst="line">
                <a:avLst/>
              </a:prstGeom>
              <a:ln w="9360">
                <a:solidFill>
                  <a:srgbClr val="ffffff"/>
                </a:solidFill>
                <a:prstDash val="dash"/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4" name="Line 16"/>
              <p:cNvSpPr/>
              <p:nvPr/>
            </p:nvSpPr>
            <p:spPr>
              <a:xfrm>
                <a:off x="10031760" y="3040920"/>
                <a:ext cx="408960" cy="845280"/>
              </a:xfrm>
              <a:prstGeom prst="line">
                <a:avLst/>
              </a:prstGeom>
              <a:ln w="28440">
                <a:solidFill>
                  <a:srgbClr val="000000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85" name="CustomShape 17"/>
            <p:cNvSpPr/>
            <p:nvPr/>
          </p:nvSpPr>
          <p:spPr>
            <a:xfrm>
              <a:off x="10367280" y="2106000"/>
              <a:ext cx="282240" cy="456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>
                <a:lnSpc>
                  <a:spcPct val="100000"/>
                </a:lnSpc>
                <a:spcBef>
                  <a:spcPts val="1400"/>
                </a:spcBef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a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86" name="CustomShape 18"/>
            <p:cNvSpPr/>
            <p:nvPr/>
          </p:nvSpPr>
          <p:spPr>
            <a:xfrm>
              <a:off x="10684800" y="1495080"/>
              <a:ext cx="282240" cy="456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>
                <a:lnSpc>
                  <a:spcPct val="100000"/>
                </a:lnSpc>
                <a:spcBef>
                  <a:spcPts val="1400"/>
                </a:spcBef>
              </a:pPr>
              <a:r>
                <a:rPr b="0" lang="pt-BR" sz="2400" spc="-1" strike="noStrike">
                  <a:solidFill>
                    <a:srgbClr val="2389c0"/>
                  </a:solidFill>
                  <a:latin typeface="Calibri"/>
                  <a:ea typeface="Calibri"/>
                </a:rPr>
                <a:t>s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87" name="CustomShape 19"/>
            <p:cNvSpPr/>
            <p:nvPr/>
          </p:nvSpPr>
          <p:spPr>
            <a:xfrm>
              <a:off x="10264320" y="2631600"/>
              <a:ext cx="1223640" cy="456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>
                <a:lnSpc>
                  <a:spcPct val="100000"/>
                </a:lnSpc>
                <a:spcBef>
                  <a:spcPts val="1400"/>
                </a:spcBef>
              </a:pPr>
              <a:r>
                <a:rPr b="0" lang="pt-BR" sz="2400" spc="-1" strike="noStrike">
                  <a:solidFill>
                    <a:srgbClr val="4c8945"/>
                  </a:solidFill>
                  <a:latin typeface="Calibri"/>
                  <a:ea typeface="Calibri"/>
                </a:rPr>
                <a:t>s,a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88" name="CustomShape 20"/>
            <p:cNvSpPr/>
            <p:nvPr/>
          </p:nvSpPr>
          <p:spPr>
            <a:xfrm>
              <a:off x="9355680" y="3378240"/>
              <a:ext cx="1103400" cy="456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>
                <a:lnSpc>
                  <a:spcPct val="100000"/>
                </a:lnSpc>
                <a:spcBef>
                  <a:spcPts val="1400"/>
                </a:spcBef>
              </a:pPr>
              <a:r>
                <a:rPr b="0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s,a,s’</a:t>
              </a:r>
              <a:endParaRPr b="0" lang="pt-BR" sz="2400" spc="-1" strike="noStrike">
                <a:latin typeface="Arial"/>
              </a:endParaRPr>
            </a:p>
          </p:txBody>
        </p:sp>
        <p:sp>
          <p:nvSpPr>
            <p:cNvPr id="289" name="CustomShape 21"/>
            <p:cNvSpPr/>
            <p:nvPr/>
          </p:nvSpPr>
          <p:spPr>
            <a:xfrm>
              <a:off x="10253160" y="3899520"/>
              <a:ext cx="336960" cy="26892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CustomShape 22"/>
            <p:cNvSpPr/>
            <p:nvPr/>
          </p:nvSpPr>
          <p:spPr>
            <a:xfrm>
              <a:off x="10422000" y="3787560"/>
              <a:ext cx="724320" cy="4568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>
              <a:spAutoFit/>
            </a:bodyPr>
            <a:p>
              <a:pPr algn="r">
                <a:lnSpc>
                  <a:spcPct val="100000"/>
                </a:lnSpc>
                <a:spcBef>
                  <a:spcPts val="1400"/>
                </a:spcBef>
              </a:pPr>
              <a:r>
                <a:rPr b="0" lang="pt-BR" sz="2400" spc="-1" strike="noStrike">
                  <a:solidFill>
                    <a:srgbClr val="2389c0"/>
                  </a:solidFill>
                  <a:latin typeface="Calibri"/>
                  <a:ea typeface="Calibri"/>
                </a:rPr>
                <a:t>s’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291" name="CustomShape 23"/>
          <p:cNvSpPr/>
          <p:nvPr/>
        </p:nvSpPr>
        <p:spPr>
          <a:xfrm>
            <a:off x="10812960" y="3236040"/>
            <a:ext cx="1678320" cy="375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pt-BR" sz="1800" spc="-1" strike="noStrike">
                <a:solidFill>
                  <a:srgbClr val="c00000"/>
                </a:solidFill>
                <a:latin typeface="Arial"/>
                <a:ea typeface="Arial"/>
              </a:rPr>
              <a:t>T(s,a,s’), R(s,a)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TextShape 1"/>
          <p:cNvSpPr txBox="1"/>
          <p:nvPr/>
        </p:nvSpPr>
        <p:spPr>
          <a:xfrm>
            <a:off x="406440" y="283860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660240" indent="-65988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Font typeface="Avenir Next Regular"/>
              <a:buAutoNum type="arabicPeriod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 = 0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660240" indent="-65988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Font typeface="Avenir Next Regular"/>
              <a:buAutoNum type="arabicPeriod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 para k=1,2,3,…,K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1320840" indent="-659880">
              <a:lnSpc>
                <a:spcPct val="200000"/>
              </a:lnSpc>
              <a:spcBef>
                <a:spcPts val="2801"/>
              </a:spcBef>
              <a:buClr>
                <a:srgbClr val="838787"/>
              </a:buClr>
              <a:buFont typeface="Avenir Next Regular"/>
              <a:buAutoNum type="arabicPeriod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11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Iteração de valor: programação dinâmica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212" name="V'_=_max_a_left_.pdf" descr="V'_=_max_a_left_.pdf"/>
          <p:cNvPicPr/>
          <p:nvPr/>
        </p:nvPicPr>
        <p:blipFill>
          <a:blip r:embed="rId1"/>
          <a:stretch/>
        </p:blipFill>
        <p:spPr>
          <a:xfrm>
            <a:off x="2292480" y="4479120"/>
            <a:ext cx="8419680" cy="1294920"/>
          </a:xfrm>
          <a:prstGeom prst="rect">
            <a:avLst/>
          </a:prstGeom>
          <a:ln w="12600">
            <a:noFill/>
          </a:ln>
        </p:spPr>
      </p:pic>
      <p:pic>
        <p:nvPicPr>
          <p:cNvPr id="1213" name="V_gets_V'.pdf" descr="V_gets_V'.pdf"/>
          <p:cNvPicPr/>
          <p:nvPr/>
        </p:nvPicPr>
        <p:blipFill>
          <a:blip r:embed="rId2"/>
          <a:stretch/>
        </p:blipFill>
        <p:spPr>
          <a:xfrm>
            <a:off x="2264040" y="6400440"/>
            <a:ext cx="1434600" cy="3679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Iteração de valor: programação dinâmica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15" name="CustomShape 2"/>
          <p:cNvSpPr/>
          <p:nvPr/>
        </p:nvSpPr>
        <p:spPr>
          <a:xfrm>
            <a:off x="2227320" y="2691360"/>
            <a:ext cx="8169120" cy="5555520"/>
          </a:xfrm>
          <a:prstGeom prst="rect">
            <a:avLst/>
          </a:prstGeom>
          <a:noFill/>
          <a:ln w="1260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127080" rIns="127080" tIns="127080" bIns="1270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900" spc="-1" strike="noStrike">
                <a:solidFill>
                  <a:srgbClr val="ff5791"/>
                </a:solidFill>
                <a:latin typeface="Monaco"/>
                <a:ea typeface="Monaco"/>
              </a:rPr>
              <a:t>def</a:t>
            </a:r>
            <a:r>
              <a:rPr b="0" lang="pt-BR" sz="29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2900" spc="-1" strike="noStrike">
                <a:solidFill>
                  <a:srgbClr val="771d76"/>
                </a:solidFill>
                <a:latin typeface="Monaco"/>
                <a:ea typeface="Monaco"/>
              </a:rPr>
              <a:t>ValueIteration</a:t>
            </a:r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(T,R,A,S,gamma,K):</a:t>
            </a:r>
            <a:br/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   V = [ 0.0 </a:t>
            </a:r>
            <a:r>
              <a:rPr b="0" lang="pt-BR" sz="2900" spc="-1" strike="noStrike">
                <a:solidFill>
                  <a:srgbClr val="4c8945"/>
                </a:solidFill>
                <a:latin typeface="Monaco"/>
                <a:ea typeface="Monaco"/>
              </a:rPr>
              <a:t>for</a:t>
            </a:r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s </a:t>
            </a:r>
            <a:r>
              <a:rPr b="0" lang="pt-BR" sz="2900" spc="-1" strike="noStrike">
                <a:solidFill>
                  <a:srgbClr val="4c8945"/>
                </a:solidFill>
                <a:latin typeface="Monaco"/>
                <a:ea typeface="Monaco"/>
              </a:rPr>
              <a:t>in</a:t>
            </a:r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S ]    </a:t>
            </a:r>
            <a:r>
              <a:rPr b="0" lang="pt-BR" sz="2900" spc="-1" strike="noStrike">
                <a:solidFill>
                  <a:srgbClr val="838787"/>
                </a:solidFill>
                <a:latin typeface="Monaco"/>
                <a:ea typeface="Monaco"/>
              </a:rPr>
              <a:t># V</a:t>
            </a:r>
            <a:r>
              <a:rPr b="0" lang="pt-BR" sz="2900" spc="-1" strike="noStrike" baseline="-5000">
                <a:solidFill>
                  <a:srgbClr val="838787"/>
                </a:solidFill>
                <a:latin typeface="Monaco"/>
                <a:ea typeface="Monaco"/>
              </a:rPr>
              <a:t> </a:t>
            </a:r>
            <a:r>
              <a:rPr b="0" lang="pt-BR" sz="2900" spc="-1" strike="noStrike">
                <a:solidFill>
                  <a:srgbClr val="838787"/>
                </a:solidFill>
                <a:latin typeface="Monaco"/>
                <a:ea typeface="Monaco"/>
              </a:rPr>
              <a:t>= 0</a:t>
            </a:r>
            <a:br/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   </a:t>
            </a:r>
            <a:r>
              <a:rPr b="0" lang="pt-BR" sz="2900" spc="-1" strike="noStrike">
                <a:solidFill>
                  <a:srgbClr val="4c8945"/>
                </a:solidFill>
                <a:latin typeface="Monaco"/>
                <a:ea typeface="Monaco"/>
              </a:rPr>
              <a:t>for</a:t>
            </a:r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k in </a:t>
            </a:r>
            <a:r>
              <a:rPr b="0" lang="pt-BR" sz="2900" spc="-1" strike="noStrike">
                <a:solidFill>
                  <a:srgbClr val="771d76"/>
                </a:solidFill>
                <a:latin typeface="Monaco"/>
                <a:ea typeface="Monaco"/>
              </a:rPr>
              <a:t>range</a:t>
            </a:r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(K):</a:t>
            </a:r>
            <a:br/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     Vp = [ -inf </a:t>
            </a:r>
            <a:r>
              <a:rPr b="0" lang="pt-BR" sz="2900" spc="-1" strike="noStrike">
                <a:solidFill>
                  <a:srgbClr val="4c8945"/>
                </a:solidFill>
                <a:latin typeface="Monaco"/>
                <a:ea typeface="Monaco"/>
              </a:rPr>
              <a:t>for</a:t>
            </a:r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s </a:t>
            </a:r>
            <a:r>
              <a:rPr b="0" lang="pt-BR" sz="2900" spc="-1" strike="noStrike">
                <a:solidFill>
                  <a:srgbClr val="4c8945"/>
                </a:solidFill>
                <a:latin typeface="Monaco"/>
                <a:ea typeface="Monaco"/>
              </a:rPr>
              <a:t>in</a:t>
            </a:r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S ]</a:t>
            </a:r>
            <a:r>
              <a:rPr b="0" lang="pt-BR" sz="2900" spc="-1" strike="noStrike">
                <a:solidFill>
                  <a:srgbClr val="838787"/>
                </a:solidFill>
                <a:latin typeface="Monaco"/>
                <a:ea typeface="Monaco"/>
              </a:rPr>
              <a:t># V’</a:t>
            </a:r>
            <a:br/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     </a:t>
            </a:r>
            <a:r>
              <a:rPr b="0" lang="pt-BR" sz="2900" spc="-1" strike="noStrike">
                <a:solidFill>
                  <a:srgbClr val="4c8945"/>
                </a:solidFill>
                <a:latin typeface="Monaco"/>
                <a:ea typeface="Monaco"/>
              </a:rPr>
              <a:t>for</a:t>
            </a:r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s </a:t>
            </a:r>
            <a:r>
              <a:rPr b="0" lang="pt-BR" sz="2900" spc="-1" strike="noStrike">
                <a:solidFill>
                  <a:srgbClr val="4c8945"/>
                </a:solidFill>
                <a:latin typeface="Monaco"/>
                <a:ea typeface="Monaco"/>
              </a:rPr>
              <a:t>in</a:t>
            </a:r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S:             </a:t>
            </a:r>
            <a:r>
              <a:rPr b="0" lang="pt-BR" sz="2900" spc="-1" strike="noStrike">
                <a:solidFill>
                  <a:srgbClr val="838787"/>
                </a:solidFill>
                <a:latin typeface="Monaco"/>
                <a:ea typeface="Monaco"/>
              </a:rPr>
              <a:t># for each state</a:t>
            </a:r>
            <a:br/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       </a:t>
            </a:r>
            <a:r>
              <a:rPr b="0" lang="pt-BR" sz="2900" spc="-1" strike="noStrike">
                <a:solidFill>
                  <a:srgbClr val="4c8945"/>
                </a:solidFill>
                <a:latin typeface="Monaco"/>
                <a:ea typeface="Monaco"/>
              </a:rPr>
              <a:t>for</a:t>
            </a:r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a </a:t>
            </a:r>
            <a:r>
              <a:rPr b="0" lang="pt-BR" sz="2900" spc="-1" strike="noStrike">
                <a:solidFill>
                  <a:srgbClr val="4c8945"/>
                </a:solidFill>
                <a:latin typeface="Monaco"/>
                <a:ea typeface="Monaco"/>
              </a:rPr>
              <a:t>in</a:t>
            </a:r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A[s]:        </a:t>
            </a:r>
            <a:r>
              <a:rPr b="0" lang="pt-BR" sz="2900" spc="-1" strike="noStrike">
                <a:solidFill>
                  <a:srgbClr val="838787"/>
                </a:solidFill>
                <a:latin typeface="Monaco"/>
                <a:ea typeface="Monaco"/>
              </a:rPr>
              <a:t># applicable actions</a:t>
            </a:r>
            <a:br/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         Q = 0               </a:t>
            </a:r>
            <a:r>
              <a:rPr b="0" lang="pt-BR" sz="2900" spc="-1" strike="noStrike">
                <a:solidFill>
                  <a:srgbClr val="838787"/>
                </a:solidFill>
                <a:latin typeface="Monaco"/>
                <a:ea typeface="Monaco"/>
              </a:rPr>
              <a:t># Q-value Q(s,a)</a:t>
            </a:r>
            <a:br/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         </a:t>
            </a:r>
            <a:r>
              <a:rPr b="0" lang="pt-BR" sz="2900" spc="-1" strike="noStrike">
                <a:solidFill>
                  <a:srgbClr val="4c8945"/>
                </a:solidFill>
                <a:latin typeface="Monaco"/>
                <a:ea typeface="Monaco"/>
              </a:rPr>
              <a:t>for</a:t>
            </a:r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p,ss </a:t>
            </a:r>
            <a:r>
              <a:rPr b="0" lang="pt-BR" sz="2900" spc="-1" strike="noStrike">
                <a:solidFill>
                  <a:srgbClr val="4c8945"/>
                </a:solidFill>
                <a:latin typeface="Monaco"/>
                <a:ea typeface="Monaco"/>
              </a:rPr>
              <a:t>in</a:t>
            </a:r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T[s,a]: </a:t>
            </a:r>
            <a:r>
              <a:rPr b="0" lang="pt-BR" sz="2900" spc="-1" strike="noStrike">
                <a:solidFill>
                  <a:srgbClr val="838787"/>
                </a:solidFill>
                <a:latin typeface="Monaco"/>
                <a:ea typeface="Monaco"/>
              </a:rPr>
              <a:t># sucessor states </a:t>
            </a:r>
            <a:br/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           Q += p*V[ss]</a:t>
            </a:r>
            <a:br/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         Q = gamma*Q + R[s,a]</a:t>
            </a:r>
            <a:br/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         </a:t>
            </a:r>
            <a:r>
              <a:rPr b="0" lang="pt-BR" sz="2900" spc="-1" strike="noStrike">
                <a:solidFill>
                  <a:srgbClr val="4c8945"/>
                </a:solidFill>
                <a:latin typeface="Monaco"/>
                <a:ea typeface="Monaco"/>
              </a:rPr>
              <a:t>if</a:t>
            </a:r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Q &gt; Vp[s]: Vp[s] = Q</a:t>
            </a:r>
            <a:br/>
            <a:r>
              <a:rPr b="0" lang="pt-BR" sz="2900" spc="-1" strike="noStrike">
                <a:solidFill>
                  <a:srgbClr val="222222"/>
                </a:solidFill>
                <a:latin typeface="Monaco"/>
                <a:ea typeface="Monaco"/>
              </a:rPr>
              <a:t>      V[:] = Vp[:]            </a:t>
            </a:r>
            <a:r>
              <a:rPr b="0" lang="pt-BR" sz="2900" spc="-1" strike="noStrike">
                <a:solidFill>
                  <a:srgbClr val="838787"/>
                </a:solidFill>
                <a:latin typeface="Monaco"/>
                <a:ea typeface="Monaco"/>
              </a:rPr>
              <a:t># V’&lt;- V</a:t>
            </a:r>
            <a:endParaRPr b="0" lang="pt-BR" sz="2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TextShape 1"/>
          <p:cNvSpPr txBox="1"/>
          <p:nvPr/>
        </p:nvSpPr>
        <p:spPr>
          <a:xfrm>
            <a:off x="406440" y="1905120"/>
            <a:ext cx="12191760" cy="73886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647280" indent="-64692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Font typeface="Avenir Next Regular"/>
              <a:buAutoNum type="arabicPeriod"/>
            </a:pPr>
            <a:r>
              <a:rPr b="0" lang="pt-BR" sz="33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Inicialize V = 0</a:t>
            </a:r>
            <a:endParaRPr b="0" lang="pt-BR" sz="3330" spc="-1" strike="noStrike">
              <a:solidFill>
                <a:srgbClr val="a6aaa9"/>
              </a:solidFill>
              <a:latin typeface="Avenir Next Medium"/>
            </a:endParaRPr>
          </a:p>
          <a:p>
            <a:pPr marL="647280" indent="-646920">
              <a:lnSpc>
                <a:spcPct val="100000"/>
              </a:lnSpc>
              <a:spcBef>
                <a:spcPts val="2701"/>
              </a:spcBef>
              <a:buClr>
                <a:srgbClr val="222222"/>
              </a:buClr>
              <a:buFont typeface="Avenir Next Regular"/>
              <a:buAutoNum type="arabicPeriod"/>
            </a:pPr>
            <a:r>
              <a:rPr b="0" lang="pt-BR" sz="33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Repita para k=1,…,K:</a:t>
            </a:r>
            <a:endParaRPr b="0" lang="pt-BR" sz="33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1294560" indent="-646920">
              <a:lnSpc>
                <a:spcPct val="200000"/>
              </a:lnSpc>
              <a:spcBef>
                <a:spcPts val="2701"/>
              </a:spcBef>
              <a:buClr>
                <a:srgbClr val="838787"/>
              </a:buClr>
              <a:buFont typeface="Avenir Next Regular"/>
              <a:buAutoNum type="arabicPeriod"/>
            </a:pPr>
            <a:r>
              <a:rPr b="0" lang="pt-BR" sz="33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endParaRPr b="0" lang="pt-BR" sz="33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1294560" indent="-646920">
              <a:lnSpc>
                <a:spcPct val="200000"/>
              </a:lnSpc>
              <a:spcBef>
                <a:spcPts val="2701"/>
              </a:spcBef>
              <a:buClr>
                <a:srgbClr val="838787"/>
              </a:buClr>
              <a:buFont typeface="Avenir Next Regular"/>
              <a:buAutoNum type="arabicPeriod"/>
            </a:pPr>
            <a:r>
              <a:rPr b="0" lang="pt-BR" sz="33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endParaRPr b="0" lang="pt-BR" sz="333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701"/>
              </a:spcBef>
            </a:pPr>
            <a:endParaRPr b="0" lang="pt-BR" sz="3330" spc="-1" strike="noStrike">
              <a:solidFill>
                <a:srgbClr val="a6aaa9"/>
              </a:solidFill>
              <a:latin typeface="Avenir Next Medium"/>
            </a:endParaRPr>
          </a:p>
          <a:p>
            <a:pPr marL="435600" indent="-43524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3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Complexidade de tempo (em função de n=|S|, m=|A|):</a:t>
            </a:r>
            <a:endParaRPr b="0" lang="pt-BR" sz="333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71200" indent="-43524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3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O(n</a:t>
            </a:r>
            <a:r>
              <a:rPr b="0" lang="pt-BR" sz="3239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324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mK</a:t>
            </a:r>
            <a:r>
              <a:rPr b="0" lang="pt-BR" sz="324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</a:t>
            </a:r>
            <a:endParaRPr b="0" lang="pt-BR" sz="324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17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Iteração de valor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218" name="V'_=_max_a_left_.pdf" descr="V'_=_max_a_left_.pdf"/>
          <p:cNvPicPr/>
          <p:nvPr/>
        </p:nvPicPr>
        <p:blipFill>
          <a:blip r:embed="rId1"/>
          <a:stretch/>
        </p:blipFill>
        <p:spPr>
          <a:xfrm>
            <a:off x="2292480" y="3513960"/>
            <a:ext cx="8419680" cy="1294920"/>
          </a:xfrm>
          <a:prstGeom prst="rect">
            <a:avLst/>
          </a:prstGeom>
          <a:ln w="12600">
            <a:noFill/>
          </a:ln>
        </p:spPr>
      </p:pic>
      <p:pic>
        <p:nvPicPr>
          <p:cNvPr id="1219" name="V_gets_V'.pdf" descr="V_gets_V'.pdf"/>
          <p:cNvPicPr/>
          <p:nvPr/>
        </p:nvPicPr>
        <p:blipFill>
          <a:blip r:embed="rId2"/>
          <a:stretch/>
        </p:blipFill>
        <p:spPr>
          <a:xfrm>
            <a:off x="2222280" y="5340600"/>
            <a:ext cx="1434600" cy="3679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2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2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CustomShape 1"/>
          <p:cNvSpPr/>
          <p:nvPr/>
        </p:nvSpPr>
        <p:spPr>
          <a:xfrm>
            <a:off x="8804520" y="5729400"/>
            <a:ext cx="2670840" cy="2031480"/>
          </a:xfrm>
          <a:prstGeom prst="rect">
            <a:avLst/>
          </a:prstGeom>
          <a:solidFill>
            <a:srgbClr val="e2c7e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21" name="Image" descr="Image"/>
          <p:cNvPicPr/>
          <p:nvPr/>
        </p:nvPicPr>
        <p:blipFill>
          <a:blip r:embed="rId1"/>
          <a:stretch/>
        </p:blipFill>
        <p:spPr>
          <a:xfrm>
            <a:off x="9524160" y="33012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22" name="Image" descr="Image"/>
          <p:cNvPicPr/>
          <p:nvPr/>
        </p:nvPicPr>
        <p:blipFill>
          <a:blip r:embed="rId2"/>
          <a:stretch/>
        </p:blipFill>
        <p:spPr>
          <a:xfrm>
            <a:off x="10071720" y="64764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23" name="Image" descr="Image"/>
          <p:cNvPicPr/>
          <p:nvPr/>
        </p:nvPicPr>
        <p:blipFill>
          <a:blip r:embed="rId3"/>
          <a:stretch/>
        </p:blipFill>
        <p:spPr>
          <a:xfrm>
            <a:off x="9524160" y="33012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24" name="Image" descr="Image"/>
          <p:cNvPicPr/>
          <p:nvPr/>
        </p:nvPicPr>
        <p:blipFill>
          <a:blip r:embed="rId4"/>
          <a:stretch/>
        </p:blipFill>
        <p:spPr>
          <a:xfrm>
            <a:off x="10071720" y="64764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25" name="Image" descr="Image"/>
          <p:cNvPicPr/>
          <p:nvPr/>
        </p:nvPicPr>
        <p:blipFill>
          <a:blip r:embed="rId5"/>
          <a:stretch/>
        </p:blipFill>
        <p:spPr>
          <a:xfrm>
            <a:off x="10618200" y="958680"/>
            <a:ext cx="1269720" cy="1269720"/>
          </a:xfrm>
          <a:prstGeom prst="rect">
            <a:avLst/>
          </a:prstGeom>
          <a:ln w="12600">
            <a:noFill/>
          </a:ln>
        </p:spPr>
      </p:pic>
      <p:sp>
        <p:nvSpPr>
          <p:cNvPr id="1226" name="TextShape 2"/>
          <p:cNvSpPr txBox="1"/>
          <p:nvPr/>
        </p:nvSpPr>
        <p:spPr>
          <a:xfrm>
            <a:off x="406440" y="457200"/>
            <a:ext cx="11175480" cy="4568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17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frozen lake</a:t>
            </a:r>
            <a:endParaRPr b="0" lang="pt-BR" sz="2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27" name="TextShape 3"/>
          <p:cNvSpPr txBox="1"/>
          <p:nvPr/>
        </p:nvSpPr>
        <p:spPr>
          <a:xfrm>
            <a:off x="1041480" y="5634000"/>
            <a:ext cx="10326240" cy="32778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R(s,a) =                                       T(s,a,s’) =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graphicFrame>
        <p:nvGraphicFramePr>
          <p:cNvPr id="1228" name="Table 4"/>
          <p:cNvGraphicFramePr/>
          <p:nvPr/>
        </p:nvGraphicFramePr>
        <p:xfrm>
          <a:off x="2751120" y="5654520"/>
          <a:ext cx="3060720" cy="2555640"/>
        </p:xfrm>
        <a:graphic>
          <a:graphicData uri="http://schemas.openxmlformats.org/drawingml/2006/table">
            <a:tbl>
              <a:tblPr/>
              <a:tblGrid>
                <a:gridCol w="765000"/>
                <a:gridCol w="765000"/>
                <a:gridCol w="765000"/>
                <a:gridCol w="765720"/>
              </a:tblGrid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f4747"/>
                    </a:solidFill>
                  </a:tcPr>
                </a:tc>
              </a:tr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8521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</a:tbl>
          </a:graphicData>
        </a:graphic>
      </p:graphicFrame>
      <p:pic>
        <p:nvPicPr>
          <p:cNvPr id="1229" name="Image" descr="Image"/>
          <p:cNvPicPr/>
          <p:nvPr/>
        </p:nvPicPr>
        <p:blipFill>
          <a:blip r:embed="rId6"/>
          <a:stretch/>
        </p:blipFill>
        <p:spPr>
          <a:xfrm>
            <a:off x="8978040" y="64764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30" name="Image" descr="Image"/>
          <p:cNvPicPr/>
          <p:nvPr/>
        </p:nvPicPr>
        <p:blipFill>
          <a:blip r:embed="rId7"/>
          <a:stretch/>
        </p:blipFill>
        <p:spPr>
          <a:xfrm>
            <a:off x="8419320" y="97164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31" name="Image" descr="Image"/>
          <p:cNvPicPr/>
          <p:nvPr/>
        </p:nvPicPr>
        <p:blipFill>
          <a:blip r:embed="rId8"/>
          <a:stretch/>
        </p:blipFill>
        <p:spPr>
          <a:xfrm>
            <a:off x="7860600" y="130176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32" name="Image" descr="Image"/>
          <p:cNvPicPr/>
          <p:nvPr/>
        </p:nvPicPr>
        <p:blipFill>
          <a:blip r:embed="rId9"/>
          <a:stretch/>
        </p:blipFill>
        <p:spPr>
          <a:xfrm>
            <a:off x="9511560" y="97164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33" name="Image" descr="Image"/>
          <p:cNvPicPr/>
          <p:nvPr/>
        </p:nvPicPr>
        <p:blipFill>
          <a:blip r:embed="rId10"/>
          <a:stretch/>
        </p:blipFill>
        <p:spPr>
          <a:xfrm>
            <a:off x="8954280" y="130176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34" name="Image" descr="Image"/>
          <p:cNvPicPr/>
          <p:nvPr/>
        </p:nvPicPr>
        <p:blipFill>
          <a:blip r:embed="rId11"/>
          <a:stretch/>
        </p:blipFill>
        <p:spPr>
          <a:xfrm>
            <a:off x="8408160" y="161280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35" name="Image" descr="Image"/>
          <p:cNvPicPr/>
          <p:nvPr/>
        </p:nvPicPr>
        <p:blipFill>
          <a:blip r:embed="rId12"/>
          <a:stretch/>
        </p:blipFill>
        <p:spPr>
          <a:xfrm>
            <a:off x="10059120" y="128916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36" name="Image" descr="Image"/>
          <p:cNvPicPr/>
          <p:nvPr/>
        </p:nvPicPr>
        <p:blipFill>
          <a:blip r:embed="rId13"/>
          <a:stretch/>
        </p:blipFill>
        <p:spPr>
          <a:xfrm>
            <a:off x="9511560" y="161280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37" name="Image" descr="Image"/>
          <p:cNvPicPr/>
          <p:nvPr/>
        </p:nvPicPr>
        <p:blipFill>
          <a:blip r:embed="rId14"/>
          <a:stretch/>
        </p:blipFill>
        <p:spPr>
          <a:xfrm>
            <a:off x="8952840" y="191772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38" name="Image" descr="Image"/>
          <p:cNvPicPr/>
          <p:nvPr/>
        </p:nvPicPr>
        <p:blipFill>
          <a:blip r:embed="rId15"/>
          <a:stretch/>
        </p:blipFill>
        <p:spPr>
          <a:xfrm>
            <a:off x="10605240" y="161280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39" name="Image" descr="Image"/>
          <p:cNvPicPr/>
          <p:nvPr/>
        </p:nvPicPr>
        <p:blipFill>
          <a:blip r:embed="rId16"/>
          <a:stretch/>
        </p:blipFill>
        <p:spPr>
          <a:xfrm>
            <a:off x="10059120" y="191772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40" name="Image" descr="Image"/>
          <p:cNvPicPr/>
          <p:nvPr/>
        </p:nvPicPr>
        <p:blipFill>
          <a:blip r:embed="rId17"/>
          <a:stretch/>
        </p:blipFill>
        <p:spPr>
          <a:xfrm>
            <a:off x="11149920" y="1276200"/>
            <a:ext cx="1269720" cy="1269720"/>
          </a:xfrm>
          <a:prstGeom prst="rect">
            <a:avLst/>
          </a:prstGeom>
          <a:ln w="12600">
            <a:noFill/>
          </a:ln>
        </p:spPr>
      </p:pic>
      <p:sp>
        <p:nvSpPr>
          <p:cNvPr id="1241" name="Line 5"/>
          <p:cNvSpPr/>
          <p:nvPr/>
        </p:nvSpPr>
        <p:spPr>
          <a:xfrm>
            <a:off x="8618760" y="1534320"/>
            <a:ext cx="1047960" cy="63396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CustomShape 6"/>
          <p:cNvSpPr/>
          <p:nvPr/>
        </p:nvSpPr>
        <p:spPr>
          <a:xfrm>
            <a:off x="9209880" y="2094840"/>
            <a:ext cx="5050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0.1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43" name="CustomShape 7"/>
          <p:cNvSpPr/>
          <p:nvPr/>
        </p:nvSpPr>
        <p:spPr>
          <a:xfrm>
            <a:off x="8509680" y="1791720"/>
            <a:ext cx="5050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0.5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44" name="Line 8"/>
          <p:cNvSpPr/>
          <p:nvPr/>
        </p:nvSpPr>
        <p:spPr>
          <a:xfrm flipV="1">
            <a:off x="8663040" y="1353600"/>
            <a:ext cx="475560" cy="323640"/>
          </a:xfrm>
          <a:prstGeom prst="line">
            <a:avLst/>
          </a:prstGeom>
          <a:ln w="25560">
            <a:solidFill>
              <a:schemeClr val="accent1">
                <a:hueOff val="104794"/>
                <a:lumOff val="-8431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Line 9"/>
          <p:cNvSpPr/>
          <p:nvPr/>
        </p:nvSpPr>
        <p:spPr>
          <a:xfrm flipV="1">
            <a:off x="8618760" y="933840"/>
            <a:ext cx="905040" cy="600480"/>
          </a:xfrm>
          <a:prstGeom prst="line">
            <a:avLst/>
          </a:prstGeom>
          <a:ln w="25560">
            <a:solidFill>
              <a:schemeClr val="accent1">
                <a:hueOff val="104794"/>
                <a:lumOff val="-8431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6" name="CustomShape 10"/>
          <p:cNvSpPr/>
          <p:nvPr/>
        </p:nvSpPr>
        <p:spPr>
          <a:xfrm>
            <a:off x="9516960" y="723240"/>
            <a:ext cx="5050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0.1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247" name="CustomShape 11"/>
          <p:cNvSpPr/>
          <p:nvPr/>
        </p:nvSpPr>
        <p:spPr>
          <a:xfrm>
            <a:off x="9064080" y="1111680"/>
            <a:ext cx="5050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0.5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248" name="Image" descr="Image"/>
          <p:cNvPicPr/>
          <p:nvPr/>
        </p:nvPicPr>
        <p:blipFill>
          <a:blip r:embed="rId18"/>
          <a:stretch/>
        </p:blipFill>
        <p:spPr>
          <a:xfrm>
            <a:off x="8978040" y="64764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49" name="Image" descr="Image"/>
          <p:cNvPicPr/>
          <p:nvPr/>
        </p:nvPicPr>
        <p:blipFill>
          <a:blip r:embed="rId19"/>
          <a:stretch/>
        </p:blipFill>
        <p:spPr>
          <a:xfrm>
            <a:off x="8419320" y="97164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50" name="Image" descr="Image"/>
          <p:cNvPicPr/>
          <p:nvPr/>
        </p:nvPicPr>
        <p:blipFill>
          <a:blip r:embed="rId20"/>
          <a:stretch/>
        </p:blipFill>
        <p:spPr>
          <a:xfrm>
            <a:off x="7860600" y="130176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51" name="Image" descr="Image"/>
          <p:cNvPicPr/>
          <p:nvPr/>
        </p:nvPicPr>
        <p:blipFill>
          <a:blip r:embed="rId21"/>
          <a:stretch/>
        </p:blipFill>
        <p:spPr>
          <a:xfrm>
            <a:off x="9511560" y="97164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52" name="Image" descr="Image"/>
          <p:cNvPicPr/>
          <p:nvPr/>
        </p:nvPicPr>
        <p:blipFill>
          <a:blip r:embed="rId22"/>
          <a:stretch/>
        </p:blipFill>
        <p:spPr>
          <a:xfrm>
            <a:off x="8408160" y="161280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53" name="Image" descr="Image"/>
          <p:cNvPicPr/>
          <p:nvPr/>
        </p:nvPicPr>
        <p:blipFill>
          <a:blip r:embed="rId23"/>
          <a:stretch/>
        </p:blipFill>
        <p:spPr>
          <a:xfrm>
            <a:off x="10059120" y="128916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54" name="Image" descr="Image"/>
          <p:cNvPicPr/>
          <p:nvPr/>
        </p:nvPicPr>
        <p:blipFill>
          <a:blip r:embed="rId24"/>
          <a:stretch/>
        </p:blipFill>
        <p:spPr>
          <a:xfrm>
            <a:off x="9511560" y="161280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55" name="Image" descr="Image"/>
          <p:cNvPicPr/>
          <p:nvPr/>
        </p:nvPicPr>
        <p:blipFill>
          <a:blip r:embed="rId25"/>
          <a:stretch/>
        </p:blipFill>
        <p:spPr>
          <a:xfrm>
            <a:off x="8952840" y="191772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56" name="Image" descr="Image"/>
          <p:cNvPicPr/>
          <p:nvPr/>
        </p:nvPicPr>
        <p:blipFill>
          <a:blip r:embed="rId26"/>
          <a:stretch/>
        </p:blipFill>
        <p:spPr>
          <a:xfrm>
            <a:off x="11149920" y="127620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57" name="Image" descr="Image"/>
          <p:cNvPicPr/>
          <p:nvPr/>
        </p:nvPicPr>
        <p:blipFill>
          <a:blip r:embed="rId27"/>
          <a:stretch/>
        </p:blipFill>
        <p:spPr>
          <a:xfrm>
            <a:off x="10605240" y="161280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58" name="Image" descr="Image"/>
          <p:cNvPicPr/>
          <p:nvPr/>
        </p:nvPicPr>
        <p:blipFill>
          <a:blip r:embed="rId28"/>
          <a:stretch/>
        </p:blipFill>
        <p:spPr>
          <a:xfrm>
            <a:off x="10059120" y="191772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59" name="Image" descr="Image"/>
          <p:cNvPicPr/>
          <p:nvPr/>
        </p:nvPicPr>
        <p:blipFill>
          <a:blip r:embed="rId29"/>
          <a:stretch/>
        </p:blipFill>
        <p:spPr>
          <a:xfrm>
            <a:off x="9524160" y="-97560"/>
            <a:ext cx="1269720" cy="826560"/>
          </a:xfrm>
          <a:prstGeom prst="rect">
            <a:avLst/>
          </a:prstGeom>
          <a:ln w="12600">
            <a:noFill/>
          </a:ln>
        </p:spPr>
      </p:pic>
      <p:pic>
        <p:nvPicPr>
          <p:cNvPr id="1260" name="Image" descr="Image"/>
          <p:cNvPicPr/>
          <p:nvPr/>
        </p:nvPicPr>
        <p:blipFill>
          <a:blip r:embed="rId30"/>
          <a:stretch/>
        </p:blipFill>
        <p:spPr>
          <a:xfrm>
            <a:off x="9505080" y="2235240"/>
            <a:ext cx="1269720" cy="1269720"/>
          </a:xfrm>
          <a:prstGeom prst="rect">
            <a:avLst/>
          </a:prstGeom>
          <a:ln w="12600">
            <a:noFill/>
          </a:ln>
        </p:spPr>
      </p:pic>
      <p:pic>
        <p:nvPicPr>
          <p:cNvPr id="1261" name="sdm.pdf" descr="sdm.pdf"/>
          <p:cNvPicPr/>
          <p:nvPr/>
        </p:nvPicPr>
        <p:blipFill>
          <a:blip r:embed="rId31"/>
          <a:stretch/>
        </p:blipFill>
        <p:spPr>
          <a:xfrm>
            <a:off x="9206640" y="5964120"/>
            <a:ext cx="1866600" cy="1561680"/>
          </a:xfrm>
          <a:prstGeom prst="rect">
            <a:avLst/>
          </a:prstGeom>
          <a:ln w="12600">
            <a:noFill/>
          </a:ln>
        </p:spPr>
      </p:pic>
      <p:pic>
        <p:nvPicPr>
          <p:cNvPr id="1262" name="Image" descr="Image"/>
          <p:cNvPicPr/>
          <p:nvPr/>
        </p:nvPicPr>
        <p:blipFill>
          <a:blip r:embed="rId32"/>
          <a:stretch/>
        </p:blipFill>
        <p:spPr>
          <a:xfrm>
            <a:off x="9962280" y="6843240"/>
            <a:ext cx="355320" cy="634680"/>
          </a:xfrm>
          <a:prstGeom prst="rect">
            <a:avLst/>
          </a:prstGeom>
          <a:ln w="12600">
            <a:noFill/>
          </a:ln>
        </p:spPr>
      </p:pic>
      <p:sp>
        <p:nvSpPr>
          <p:cNvPr id="1263" name="CustomShape 12"/>
          <p:cNvSpPr/>
          <p:nvPr/>
        </p:nvSpPr>
        <p:spPr>
          <a:xfrm>
            <a:off x="-249480" y="3232440"/>
            <a:ext cx="8460360" cy="1356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lvl="1" marL="810720" indent="-365760">
              <a:lnSpc>
                <a:spcPct val="100000"/>
              </a:lnSpc>
              <a:spcBef>
                <a:spcPts val="2801"/>
              </a:spcBef>
              <a:buClr>
                <a:srgbClr val="ffffff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Ações ←, ↑, →, ↓ e sair (em        ou          )</a:t>
            </a:r>
            <a:endParaRPr b="0" lang="pt-BR" sz="2800" spc="-1" strike="noStrike">
              <a:latin typeface="Arial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ffffff"/>
              </a:buClr>
              <a:buSzPct val="105000"/>
              <a:buFont typeface="Avenir Next Regular"/>
              <a:buChar char="‣"/>
            </a:pP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𝛄 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= 0,9</a:t>
            </a:r>
            <a:endParaRPr b="0" lang="pt-BR" sz="3100" spc="-1" strike="noStrike">
              <a:latin typeface="Arial"/>
            </a:endParaRPr>
          </a:p>
        </p:txBody>
      </p:sp>
      <p:pic>
        <p:nvPicPr>
          <p:cNvPr id="1264" name="Image" descr="Image"/>
          <p:cNvPicPr/>
          <p:nvPr/>
        </p:nvPicPr>
        <p:blipFill>
          <a:blip r:embed="rId33"/>
          <a:stretch/>
        </p:blipFill>
        <p:spPr>
          <a:xfrm>
            <a:off x="5176440" y="2944800"/>
            <a:ext cx="1116720" cy="727200"/>
          </a:xfrm>
          <a:prstGeom prst="rect">
            <a:avLst/>
          </a:prstGeom>
          <a:ln w="12600">
            <a:noFill/>
          </a:ln>
        </p:spPr>
      </p:pic>
      <p:pic>
        <p:nvPicPr>
          <p:cNvPr id="1265" name="Image" descr="Image"/>
          <p:cNvPicPr/>
          <p:nvPr/>
        </p:nvPicPr>
        <p:blipFill>
          <a:blip r:embed="rId34"/>
          <a:stretch/>
        </p:blipFill>
        <p:spPr>
          <a:xfrm>
            <a:off x="6794280" y="3111120"/>
            <a:ext cx="727200" cy="727200"/>
          </a:xfrm>
          <a:prstGeom prst="rect">
            <a:avLst/>
          </a:prstGeom>
          <a:ln w="12600">
            <a:noFill/>
          </a:ln>
        </p:spPr>
      </p:pic>
      <p:sp>
        <p:nvSpPr>
          <p:cNvPr id="1266" name="CustomShape 13"/>
          <p:cNvSpPr/>
          <p:nvPr/>
        </p:nvSpPr>
        <p:spPr>
          <a:xfrm>
            <a:off x="3497040" y="8477280"/>
            <a:ext cx="15688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ao sair de s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7" name="Table 1"/>
          <p:cNvGraphicFramePr/>
          <p:nvPr/>
        </p:nvGraphicFramePr>
        <p:xfrm>
          <a:off x="4827600" y="3457800"/>
          <a:ext cx="3060720" cy="2555640"/>
        </p:xfrm>
        <a:graphic>
          <a:graphicData uri="http://schemas.openxmlformats.org/drawingml/2006/table">
            <a:tbl>
              <a:tblPr/>
              <a:tblGrid>
                <a:gridCol w="765000"/>
                <a:gridCol w="765000"/>
                <a:gridCol w="765000"/>
                <a:gridCol w="765720"/>
              </a:tblGrid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8521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</a:tbl>
          </a:graphicData>
        </a:graphic>
      </p:graphicFrame>
      <p:sp>
        <p:nvSpPr>
          <p:cNvPr id="1268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K=0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69" name="CustomShape 3"/>
          <p:cNvSpPr/>
          <p:nvPr/>
        </p:nvSpPr>
        <p:spPr>
          <a:xfrm>
            <a:off x="3435480" y="4425480"/>
            <a:ext cx="117684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V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k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= 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0" name="Table 1"/>
          <p:cNvGraphicFramePr/>
          <p:nvPr/>
        </p:nvGraphicFramePr>
        <p:xfrm>
          <a:off x="4827600" y="3457800"/>
          <a:ext cx="3060720" cy="2555640"/>
        </p:xfrm>
        <a:graphic>
          <a:graphicData uri="http://schemas.openxmlformats.org/drawingml/2006/table">
            <a:tbl>
              <a:tblPr/>
              <a:tblGrid>
                <a:gridCol w="765000"/>
                <a:gridCol w="765000"/>
                <a:gridCol w="765000"/>
                <a:gridCol w="765720"/>
              </a:tblGrid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8521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</a:tbl>
          </a:graphicData>
        </a:graphic>
      </p:graphicFrame>
      <p:sp>
        <p:nvSpPr>
          <p:cNvPr id="1271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K=1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72" name="CustomShape 3"/>
          <p:cNvSpPr/>
          <p:nvPr/>
        </p:nvSpPr>
        <p:spPr>
          <a:xfrm>
            <a:off x="3435480" y="4425480"/>
            <a:ext cx="117684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V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k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= 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3" name="Table 1"/>
          <p:cNvGraphicFramePr/>
          <p:nvPr/>
        </p:nvGraphicFramePr>
        <p:xfrm>
          <a:off x="4827600" y="3457800"/>
          <a:ext cx="3060720" cy="2555640"/>
        </p:xfrm>
        <a:graphic>
          <a:graphicData uri="http://schemas.openxmlformats.org/drawingml/2006/table">
            <a:tbl>
              <a:tblPr/>
              <a:tblGrid>
                <a:gridCol w="765000"/>
                <a:gridCol w="765000"/>
                <a:gridCol w="765000"/>
                <a:gridCol w="765720"/>
              </a:tblGrid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0.72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8521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</a:tbl>
          </a:graphicData>
        </a:graphic>
      </p:graphicFrame>
      <p:sp>
        <p:nvSpPr>
          <p:cNvPr id="1274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K=2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75" name="CustomShape 3"/>
          <p:cNvSpPr/>
          <p:nvPr/>
        </p:nvSpPr>
        <p:spPr>
          <a:xfrm>
            <a:off x="3435480" y="4425480"/>
            <a:ext cx="117684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V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k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= 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6" name="Table 1"/>
          <p:cNvGraphicFramePr/>
          <p:nvPr/>
        </p:nvGraphicFramePr>
        <p:xfrm>
          <a:off x="4827600" y="3457800"/>
          <a:ext cx="3060720" cy="2555640"/>
        </p:xfrm>
        <a:graphic>
          <a:graphicData uri="http://schemas.openxmlformats.org/drawingml/2006/table">
            <a:tbl>
              <a:tblPr/>
              <a:tblGrid>
                <a:gridCol w="765000"/>
                <a:gridCol w="765000"/>
                <a:gridCol w="765000"/>
                <a:gridCol w="765720"/>
              </a:tblGrid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0.52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0.78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0.43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8521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</a:tbl>
          </a:graphicData>
        </a:graphic>
      </p:graphicFrame>
      <p:sp>
        <p:nvSpPr>
          <p:cNvPr id="1277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K=3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78" name="CustomShape 3"/>
          <p:cNvSpPr/>
          <p:nvPr/>
        </p:nvSpPr>
        <p:spPr>
          <a:xfrm>
            <a:off x="3435480" y="4425480"/>
            <a:ext cx="117684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V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k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= 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79" name="Table 1"/>
          <p:cNvGraphicFramePr/>
          <p:nvPr/>
        </p:nvGraphicFramePr>
        <p:xfrm>
          <a:off x="4827600" y="3457800"/>
          <a:ext cx="3060720" cy="2555640"/>
        </p:xfrm>
        <a:graphic>
          <a:graphicData uri="http://schemas.openxmlformats.org/drawingml/2006/table">
            <a:tbl>
              <a:tblPr/>
              <a:tblGrid>
                <a:gridCol w="765000"/>
                <a:gridCol w="765000"/>
                <a:gridCol w="765000"/>
                <a:gridCol w="765720"/>
              </a:tblGrid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0.37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0.66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0.83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0.51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8521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0.31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</a:tbl>
          </a:graphicData>
        </a:graphic>
      </p:graphicFrame>
      <p:sp>
        <p:nvSpPr>
          <p:cNvPr id="1280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K=4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81" name="CustomShape 3"/>
          <p:cNvSpPr/>
          <p:nvPr/>
        </p:nvSpPr>
        <p:spPr>
          <a:xfrm>
            <a:off x="3435480" y="4425480"/>
            <a:ext cx="117684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V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k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= 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2" name="Table 1"/>
          <p:cNvGraphicFramePr/>
          <p:nvPr/>
        </p:nvGraphicFramePr>
        <p:xfrm>
          <a:off x="4827600" y="3457800"/>
          <a:ext cx="3060720" cy="2555640"/>
        </p:xfrm>
        <a:graphic>
          <a:graphicData uri="http://schemas.openxmlformats.org/drawingml/2006/table">
            <a:tbl>
              <a:tblPr/>
              <a:tblGrid>
                <a:gridCol w="765000"/>
                <a:gridCol w="765000"/>
                <a:gridCol w="765000"/>
                <a:gridCol w="765720"/>
              </a:tblGrid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0.51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0.72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0.84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0.27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0.55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8521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0.22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0.37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0.13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</a:tbl>
          </a:graphicData>
        </a:graphic>
      </p:graphicFrame>
      <p:sp>
        <p:nvSpPr>
          <p:cNvPr id="1283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K=5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84" name="CustomShape 3"/>
          <p:cNvSpPr/>
          <p:nvPr/>
        </p:nvSpPr>
        <p:spPr>
          <a:xfrm>
            <a:off x="3435480" y="4425480"/>
            <a:ext cx="117684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V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k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= 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406440" y="266688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13280" indent="-412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Prioriza recompensas próximas</a:t>
            </a:r>
            <a:endParaRPr b="0" lang="pt-BR" sz="3160" spc="-1" strike="noStrike">
              <a:solidFill>
                <a:srgbClr val="a6aaa9"/>
              </a:solidFill>
              <a:latin typeface="Avenir Next Medium"/>
            </a:endParaRPr>
          </a:p>
          <a:p>
            <a:pPr marL="413280" indent="-412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Taxa de inflação constante 𝛄</a:t>
            </a:r>
            <a:endParaRPr b="0" lang="pt-BR" sz="316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599"/>
              </a:spcBef>
            </a:pPr>
            <a:endParaRPr b="0" lang="pt-BR" sz="316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599"/>
              </a:spcBef>
            </a:pPr>
            <a:endParaRPr b="0" lang="pt-BR" sz="3160" spc="-1" strike="noStrike">
              <a:solidFill>
                <a:srgbClr val="a6aaa9"/>
              </a:solidFill>
              <a:latin typeface="Avenir Next Medium"/>
            </a:endParaRPr>
          </a:p>
          <a:p>
            <a:pPr marL="413280" indent="-412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Exemplo: Se 𝛄 = 1/2</a:t>
            </a:r>
            <a:endParaRPr b="0" lang="pt-BR" sz="316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26920" indent="-412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6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U(</a:t>
            </a:r>
            <a:r>
              <a:rPr b="0" lang="pt-BR" sz="31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[1,2,3]</a:t>
            </a:r>
            <a:r>
              <a:rPr b="0" lang="pt-BR" sz="316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 = 1 + (1/2)*2 + (1/4)*3 = </a:t>
            </a:r>
            <a:r>
              <a:rPr b="0" lang="pt-BR" sz="31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7/4</a:t>
            </a:r>
            <a:endParaRPr b="0" lang="pt-BR" sz="316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26920" indent="-4129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6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U(</a:t>
            </a:r>
            <a:r>
              <a:rPr b="0" lang="pt-BR" sz="31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[3,2,1]</a:t>
            </a:r>
            <a:r>
              <a:rPr b="0" lang="pt-BR" sz="316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 = 3 + (1/2)*2 + (1/4)*1 = </a:t>
            </a:r>
            <a:r>
              <a:rPr b="0" lang="pt-BR" sz="316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17/4</a:t>
            </a:r>
            <a:endParaRPr b="0" lang="pt-BR" sz="316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293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recompensas descontadas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pSp>
        <p:nvGrpSpPr>
          <p:cNvPr id="294" name="Group 3"/>
          <p:cNvGrpSpPr/>
          <p:nvPr/>
        </p:nvGrpSpPr>
        <p:grpSpPr>
          <a:xfrm>
            <a:off x="9766440" y="1696320"/>
            <a:ext cx="2135160" cy="4636440"/>
            <a:chOff x="9766440" y="1696320"/>
            <a:chExt cx="2135160" cy="4636440"/>
          </a:xfrm>
        </p:grpSpPr>
        <p:grpSp>
          <p:nvGrpSpPr>
            <p:cNvPr id="295" name="Group 4"/>
            <p:cNvGrpSpPr/>
            <p:nvPr/>
          </p:nvGrpSpPr>
          <p:grpSpPr>
            <a:xfrm>
              <a:off x="9766440" y="1696320"/>
              <a:ext cx="2049480" cy="1669320"/>
              <a:chOff x="9766440" y="1696320"/>
              <a:chExt cx="2049480" cy="1669320"/>
            </a:xfrm>
          </p:grpSpPr>
          <p:sp>
            <p:nvSpPr>
              <p:cNvPr id="296" name="CustomShape 5"/>
              <p:cNvSpPr/>
              <p:nvPr/>
            </p:nvSpPr>
            <p:spPr>
              <a:xfrm>
                <a:off x="10753200" y="1696320"/>
                <a:ext cx="227880" cy="18216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297" name="Group 6"/>
              <p:cNvGrpSpPr/>
              <p:nvPr/>
            </p:nvGrpSpPr>
            <p:grpSpPr>
              <a:xfrm>
                <a:off x="9956160" y="1886040"/>
                <a:ext cx="1859760" cy="531720"/>
                <a:chOff x="9956160" y="1886040"/>
                <a:chExt cx="1859760" cy="531720"/>
              </a:xfrm>
            </p:grpSpPr>
            <p:sp>
              <p:nvSpPr>
                <p:cNvPr id="298" name="Line 7"/>
                <p:cNvSpPr/>
                <p:nvPr/>
              </p:nvSpPr>
              <p:spPr>
                <a:xfrm flipH="1">
                  <a:off x="9956160" y="1886040"/>
                  <a:ext cx="910800" cy="531720"/>
                </a:xfrm>
                <a:prstGeom prst="line">
                  <a:avLst/>
                </a:prstGeom>
                <a:ln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299" name="Line 8"/>
                <p:cNvSpPr/>
                <p:nvPr/>
              </p:nvSpPr>
              <p:spPr>
                <a:xfrm>
                  <a:off x="10866960" y="1886040"/>
                  <a:ext cx="948960" cy="455760"/>
                </a:xfrm>
                <a:prstGeom prst="line">
                  <a:avLst/>
                </a:prstGeom>
                <a:ln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0" name="Line 9"/>
                <p:cNvSpPr/>
                <p:nvPr/>
              </p:nvSpPr>
              <p:spPr>
                <a:xfrm flipH="1">
                  <a:off x="10525680" y="1886040"/>
                  <a:ext cx="341280" cy="531720"/>
                </a:xfrm>
                <a:prstGeom prst="line">
                  <a:avLst/>
                </a:prstGeom>
                <a:ln w="28440">
                  <a:solidFill>
                    <a:srgbClr val="000000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1" name="Line 10"/>
                <p:cNvSpPr/>
                <p:nvPr/>
              </p:nvSpPr>
              <p:spPr>
                <a:xfrm>
                  <a:off x="10866960" y="1886040"/>
                  <a:ext cx="341640" cy="455760"/>
                </a:xfrm>
                <a:prstGeom prst="line">
                  <a:avLst/>
                </a:prstGeom>
                <a:ln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02" name="CustomShape 11"/>
              <p:cNvSpPr/>
              <p:nvPr/>
            </p:nvSpPr>
            <p:spPr>
              <a:xfrm>
                <a:off x="10449720" y="2417760"/>
                <a:ext cx="189720" cy="189720"/>
              </a:xfrm>
              <a:prstGeom prst="ellipse">
                <a:avLst/>
              </a:prstGeom>
              <a:solidFill>
                <a:schemeClr val="accent3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03" name="Group 12"/>
              <p:cNvGrpSpPr/>
              <p:nvPr/>
            </p:nvGrpSpPr>
            <p:grpSpPr>
              <a:xfrm>
                <a:off x="9766440" y="2607480"/>
                <a:ext cx="1556280" cy="568440"/>
                <a:chOff x="9766440" y="2607480"/>
                <a:chExt cx="1556280" cy="568440"/>
              </a:xfrm>
            </p:grpSpPr>
            <p:sp>
              <p:nvSpPr>
                <p:cNvPr id="304" name="Line 13"/>
                <p:cNvSpPr/>
                <p:nvPr/>
              </p:nvSpPr>
              <p:spPr>
                <a:xfrm flipH="1">
                  <a:off x="9766440" y="2607480"/>
                  <a:ext cx="762480" cy="568440"/>
                </a:xfrm>
                <a:prstGeom prst="line">
                  <a:avLst/>
                </a:prstGeom>
                <a:ln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5" name="Line 14"/>
                <p:cNvSpPr/>
                <p:nvPr/>
              </p:nvSpPr>
              <p:spPr>
                <a:xfrm>
                  <a:off x="10528920" y="2607480"/>
                  <a:ext cx="793800" cy="568440"/>
                </a:xfrm>
                <a:prstGeom prst="line">
                  <a:avLst/>
                </a:prstGeom>
                <a:ln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6" name="Line 15"/>
                <p:cNvSpPr/>
                <p:nvPr/>
              </p:nvSpPr>
              <p:spPr>
                <a:xfrm flipH="1">
                  <a:off x="10243080" y="2607480"/>
                  <a:ext cx="285840" cy="568440"/>
                </a:xfrm>
                <a:prstGeom prst="line">
                  <a:avLst/>
                </a:prstGeom>
                <a:ln w="9360">
                  <a:solidFill>
                    <a:srgbClr val="ffffff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07" name="Line 16"/>
                <p:cNvSpPr/>
                <p:nvPr/>
              </p:nvSpPr>
              <p:spPr>
                <a:xfrm>
                  <a:off x="10528920" y="2607480"/>
                  <a:ext cx="275040" cy="568440"/>
                </a:xfrm>
                <a:prstGeom prst="line">
                  <a:avLst/>
                </a:prstGeom>
                <a:ln w="28440">
                  <a:solidFill>
                    <a:srgbClr val="c00000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08" name="CustomShape 17"/>
              <p:cNvSpPr/>
              <p:nvPr/>
            </p:nvSpPr>
            <p:spPr>
              <a:xfrm>
                <a:off x="10677960" y="3184920"/>
                <a:ext cx="226440" cy="180720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09" name="Group 18"/>
            <p:cNvGrpSpPr/>
            <p:nvPr/>
          </p:nvGrpSpPr>
          <p:grpSpPr>
            <a:xfrm>
              <a:off x="9834840" y="3180600"/>
              <a:ext cx="2066760" cy="1667880"/>
              <a:chOff x="9834840" y="3180600"/>
              <a:chExt cx="2066760" cy="1667880"/>
            </a:xfrm>
          </p:grpSpPr>
          <p:sp>
            <p:nvSpPr>
              <p:cNvPr id="310" name="CustomShape 19"/>
              <p:cNvSpPr/>
              <p:nvPr/>
            </p:nvSpPr>
            <p:spPr>
              <a:xfrm flipH="1">
                <a:off x="10676880" y="3180600"/>
                <a:ext cx="229680" cy="18216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11" name="Group 20"/>
              <p:cNvGrpSpPr/>
              <p:nvPr/>
            </p:nvGrpSpPr>
            <p:grpSpPr>
              <a:xfrm>
                <a:off x="9834840" y="3370320"/>
                <a:ext cx="1875240" cy="531000"/>
                <a:chOff x="9834840" y="3370320"/>
                <a:chExt cx="1875240" cy="531000"/>
              </a:xfrm>
            </p:grpSpPr>
            <p:sp>
              <p:nvSpPr>
                <p:cNvPr id="312" name="Line 21"/>
                <p:cNvSpPr/>
                <p:nvPr/>
              </p:nvSpPr>
              <p:spPr>
                <a:xfrm>
                  <a:off x="10791360" y="3370320"/>
                  <a:ext cx="918720" cy="531000"/>
                </a:xfrm>
                <a:prstGeom prst="line">
                  <a:avLst/>
                </a:prstGeom>
                <a:ln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3" name="Line 22"/>
                <p:cNvSpPr/>
                <p:nvPr/>
              </p:nvSpPr>
              <p:spPr>
                <a:xfrm flipH="1">
                  <a:off x="9834840" y="3370320"/>
                  <a:ext cx="956520" cy="455040"/>
                </a:xfrm>
                <a:prstGeom prst="line">
                  <a:avLst/>
                </a:prstGeom>
                <a:ln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4" name="Line 23"/>
                <p:cNvSpPr/>
                <p:nvPr/>
              </p:nvSpPr>
              <p:spPr>
                <a:xfrm>
                  <a:off x="10791360" y="3370320"/>
                  <a:ext cx="344520" cy="531000"/>
                </a:xfrm>
                <a:prstGeom prst="line">
                  <a:avLst/>
                </a:prstGeom>
                <a:ln w="28440">
                  <a:solidFill>
                    <a:srgbClr val="000000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5" name="Line 24"/>
                <p:cNvSpPr/>
                <p:nvPr/>
              </p:nvSpPr>
              <p:spPr>
                <a:xfrm flipH="1">
                  <a:off x="10447200" y="3370320"/>
                  <a:ext cx="344160" cy="455040"/>
                </a:xfrm>
                <a:prstGeom prst="line">
                  <a:avLst/>
                </a:prstGeom>
                <a:ln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16" name="CustomShape 25"/>
              <p:cNvSpPr/>
              <p:nvPr/>
            </p:nvSpPr>
            <p:spPr>
              <a:xfrm flipH="1">
                <a:off x="11020680" y="3901320"/>
                <a:ext cx="191160" cy="189360"/>
              </a:xfrm>
              <a:prstGeom prst="ellipse">
                <a:avLst/>
              </a:prstGeom>
              <a:solidFill>
                <a:schemeClr val="accent3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17" name="Group 26"/>
              <p:cNvGrpSpPr/>
              <p:nvPr/>
            </p:nvGrpSpPr>
            <p:grpSpPr>
              <a:xfrm>
                <a:off x="10332000" y="4091040"/>
                <a:ext cx="1569600" cy="567720"/>
                <a:chOff x="10332000" y="4091040"/>
                <a:chExt cx="1569600" cy="567720"/>
              </a:xfrm>
            </p:grpSpPr>
            <p:sp>
              <p:nvSpPr>
                <p:cNvPr id="318" name="Line 27"/>
                <p:cNvSpPr/>
                <p:nvPr/>
              </p:nvSpPr>
              <p:spPr>
                <a:xfrm>
                  <a:off x="11132640" y="4091040"/>
                  <a:ext cx="768960" cy="567720"/>
                </a:xfrm>
                <a:prstGeom prst="line">
                  <a:avLst/>
                </a:prstGeom>
                <a:ln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19" name="Line 28"/>
                <p:cNvSpPr/>
                <p:nvPr/>
              </p:nvSpPr>
              <p:spPr>
                <a:xfrm flipH="1">
                  <a:off x="10332000" y="4091040"/>
                  <a:ext cx="800640" cy="567720"/>
                </a:xfrm>
                <a:prstGeom prst="line">
                  <a:avLst/>
                </a:prstGeom>
                <a:ln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0" name="Line 29"/>
                <p:cNvSpPr/>
                <p:nvPr/>
              </p:nvSpPr>
              <p:spPr>
                <a:xfrm>
                  <a:off x="11132640" y="4091040"/>
                  <a:ext cx="288360" cy="567720"/>
                </a:xfrm>
                <a:prstGeom prst="line">
                  <a:avLst/>
                </a:prstGeom>
                <a:ln w="9360">
                  <a:solidFill>
                    <a:srgbClr val="ffffff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1" name="Line 30"/>
                <p:cNvSpPr/>
                <p:nvPr/>
              </p:nvSpPr>
              <p:spPr>
                <a:xfrm flipH="1">
                  <a:off x="10855080" y="4091040"/>
                  <a:ext cx="277560" cy="567720"/>
                </a:xfrm>
                <a:prstGeom prst="line">
                  <a:avLst/>
                </a:prstGeom>
                <a:ln w="28440">
                  <a:solidFill>
                    <a:srgbClr val="c00000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22" name="CustomShape 31"/>
              <p:cNvSpPr/>
              <p:nvPr/>
            </p:nvSpPr>
            <p:spPr>
              <a:xfrm flipH="1">
                <a:off x="10753920" y="4667760"/>
                <a:ext cx="228240" cy="180720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36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23" name="Group 32"/>
            <p:cNvGrpSpPr/>
            <p:nvPr/>
          </p:nvGrpSpPr>
          <p:grpSpPr>
            <a:xfrm>
              <a:off x="9766440" y="4663440"/>
              <a:ext cx="2049480" cy="1669320"/>
              <a:chOff x="9766440" y="4663440"/>
              <a:chExt cx="2049480" cy="1669320"/>
            </a:xfrm>
          </p:grpSpPr>
          <p:sp>
            <p:nvSpPr>
              <p:cNvPr id="324" name="CustomShape 33"/>
              <p:cNvSpPr/>
              <p:nvPr/>
            </p:nvSpPr>
            <p:spPr>
              <a:xfrm>
                <a:off x="10753200" y="4663440"/>
                <a:ext cx="227880" cy="18216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25" name="Group 34"/>
              <p:cNvGrpSpPr/>
              <p:nvPr/>
            </p:nvGrpSpPr>
            <p:grpSpPr>
              <a:xfrm>
                <a:off x="9956160" y="4853160"/>
                <a:ext cx="1859760" cy="531720"/>
                <a:chOff x="9956160" y="4853160"/>
                <a:chExt cx="1859760" cy="531720"/>
              </a:xfrm>
            </p:grpSpPr>
            <p:sp>
              <p:nvSpPr>
                <p:cNvPr id="326" name="Line 35"/>
                <p:cNvSpPr/>
                <p:nvPr/>
              </p:nvSpPr>
              <p:spPr>
                <a:xfrm flipH="1">
                  <a:off x="9956160" y="4853160"/>
                  <a:ext cx="910800" cy="531720"/>
                </a:xfrm>
                <a:prstGeom prst="line">
                  <a:avLst/>
                </a:prstGeom>
                <a:ln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7" name="Line 36"/>
                <p:cNvSpPr/>
                <p:nvPr/>
              </p:nvSpPr>
              <p:spPr>
                <a:xfrm>
                  <a:off x="10866960" y="4853160"/>
                  <a:ext cx="948960" cy="455760"/>
                </a:xfrm>
                <a:prstGeom prst="line">
                  <a:avLst/>
                </a:prstGeom>
                <a:ln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8" name="Line 37"/>
                <p:cNvSpPr/>
                <p:nvPr/>
              </p:nvSpPr>
              <p:spPr>
                <a:xfrm flipH="1">
                  <a:off x="10525680" y="4853160"/>
                  <a:ext cx="341280" cy="531720"/>
                </a:xfrm>
                <a:prstGeom prst="line">
                  <a:avLst/>
                </a:prstGeom>
                <a:ln w="28440">
                  <a:solidFill>
                    <a:srgbClr val="000000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29" name="Line 38"/>
                <p:cNvSpPr/>
                <p:nvPr/>
              </p:nvSpPr>
              <p:spPr>
                <a:xfrm>
                  <a:off x="10866960" y="4853160"/>
                  <a:ext cx="341640" cy="455760"/>
                </a:xfrm>
                <a:prstGeom prst="line">
                  <a:avLst/>
                </a:prstGeom>
                <a:ln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30" name="CustomShape 39"/>
              <p:cNvSpPr/>
              <p:nvPr/>
            </p:nvSpPr>
            <p:spPr>
              <a:xfrm>
                <a:off x="10449720" y="5384880"/>
                <a:ext cx="189720" cy="189720"/>
              </a:xfrm>
              <a:prstGeom prst="ellipse">
                <a:avLst/>
              </a:prstGeom>
              <a:solidFill>
                <a:schemeClr val="accent3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grpSp>
            <p:nvGrpSpPr>
              <p:cNvPr id="331" name="Group 40"/>
              <p:cNvGrpSpPr/>
              <p:nvPr/>
            </p:nvGrpSpPr>
            <p:grpSpPr>
              <a:xfrm>
                <a:off x="9766440" y="5574600"/>
                <a:ext cx="1556280" cy="568440"/>
                <a:chOff x="9766440" y="5574600"/>
                <a:chExt cx="1556280" cy="568440"/>
              </a:xfrm>
            </p:grpSpPr>
            <p:sp>
              <p:nvSpPr>
                <p:cNvPr id="332" name="Line 41"/>
                <p:cNvSpPr/>
                <p:nvPr/>
              </p:nvSpPr>
              <p:spPr>
                <a:xfrm flipH="1">
                  <a:off x="9766440" y="5574600"/>
                  <a:ext cx="762480" cy="568440"/>
                </a:xfrm>
                <a:prstGeom prst="line">
                  <a:avLst/>
                </a:prstGeom>
                <a:ln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3" name="Line 42"/>
                <p:cNvSpPr/>
                <p:nvPr/>
              </p:nvSpPr>
              <p:spPr>
                <a:xfrm>
                  <a:off x="10528920" y="5574600"/>
                  <a:ext cx="793800" cy="568440"/>
                </a:xfrm>
                <a:prstGeom prst="line">
                  <a:avLst/>
                </a:prstGeom>
                <a:ln w="9360">
                  <a:solidFill>
                    <a:srgbClr val="000000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4" name="Line 43"/>
                <p:cNvSpPr/>
                <p:nvPr/>
              </p:nvSpPr>
              <p:spPr>
                <a:xfrm flipH="1">
                  <a:off x="10243080" y="5574600"/>
                  <a:ext cx="285840" cy="568440"/>
                </a:xfrm>
                <a:prstGeom prst="line">
                  <a:avLst/>
                </a:prstGeom>
                <a:ln w="9360">
                  <a:solidFill>
                    <a:srgbClr val="ffffff"/>
                  </a:solidFill>
                  <a:prstDash val="dash"/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5" name="Line 44"/>
                <p:cNvSpPr/>
                <p:nvPr/>
              </p:nvSpPr>
              <p:spPr>
                <a:xfrm>
                  <a:off x="10528920" y="5574600"/>
                  <a:ext cx="275040" cy="568440"/>
                </a:xfrm>
                <a:prstGeom prst="line">
                  <a:avLst/>
                </a:prstGeom>
                <a:ln w="28440">
                  <a:solidFill>
                    <a:srgbClr val="c00000"/>
                  </a:solidFill>
                  <a:round/>
                  <a:tailEnd len="med" type="triangle" w="med"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36" name="CustomShape 45"/>
              <p:cNvSpPr/>
              <p:nvPr/>
            </p:nvSpPr>
            <p:spPr>
              <a:xfrm>
                <a:off x="10677960" y="6152040"/>
                <a:ext cx="226440" cy="18072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337" name="CustomShape 46"/>
          <p:cNvSpPr/>
          <p:nvPr/>
        </p:nvSpPr>
        <p:spPr>
          <a:xfrm>
            <a:off x="9234720" y="3701880"/>
            <a:ext cx="304560" cy="114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0794"/>
                  <a:pt x="10800" y="19800"/>
                </a:cubicBezTo>
                <a:lnTo>
                  <a:pt x="10800" y="12600"/>
                </a:lnTo>
                <a:cubicBezTo>
                  <a:pt x="10800" y="11606"/>
                  <a:pt x="5965" y="10800"/>
                  <a:pt x="0" y="10800"/>
                </a:cubicBezTo>
                <a:cubicBezTo>
                  <a:pt x="5965" y="10800"/>
                  <a:pt x="10800" y="9994"/>
                  <a:pt x="10800" y="9000"/>
                </a:cubicBezTo>
                <a:lnTo>
                  <a:pt x="10800" y="1800"/>
                </a:lnTo>
                <a:cubicBezTo>
                  <a:pt x="10800" y="806"/>
                  <a:pt x="15635" y="0"/>
                  <a:pt x="21600" y="0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47"/>
          <p:cNvSpPr/>
          <p:nvPr/>
        </p:nvSpPr>
        <p:spPr>
          <a:xfrm>
            <a:off x="9234720" y="2178000"/>
            <a:ext cx="304560" cy="114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0794"/>
                  <a:pt x="10800" y="19800"/>
                </a:cubicBezTo>
                <a:lnTo>
                  <a:pt x="10800" y="12600"/>
                </a:lnTo>
                <a:cubicBezTo>
                  <a:pt x="10800" y="11606"/>
                  <a:pt x="5965" y="10800"/>
                  <a:pt x="0" y="10800"/>
                </a:cubicBezTo>
                <a:cubicBezTo>
                  <a:pt x="5965" y="10800"/>
                  <a:pt x="10800" y="9994"/>
                  <a:pt x="10800" y="9000"/>
                </a:cubicBezTo>
                <a:lnTo>
                  <a:pt x="10800" y="1800"/>
                </a:lnTo>
                <a:cubicBezTo>
                  <a:pt x="10800" y="806"/>
                  <a:pt x="15635" y="0"/>
                  <a:pt x="21600" y="0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48"/>
          <p:cNvSpPr/>
          <p:nvPr/>
        </p:nvSpPr>
        <p:spPr>
          <a:xfrm>
            <a:off x="9234720" y="5225760"/>
            <a:ext cx="304560" cy="114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15635" y="21600"/>
                  <a:pt x="10800" y="20794"/>
                  <a:pt x="10800" y="19800"/>
                </a:cubicBezTo>
                <a:lnTo>
                  <a:pt x="10800" y="12600"/>
                </a:lnTo>
                <a:cubicBezTo>
                  <a:pt x="10800" y="11606"/>
                  <a:pt x="5965" y="10800"/>
                  <a:pt x="0" y="10800"/>
                </a:cubicBezTo>
                <a:cubicBezTo>
                  <a:pt x="5965" y="10800"/>
                  <a:pt x="10800" y="9994"/>
                  <a:pt x="10800" y="9000"/>
                </a:cubicBezTo>
                <a:lnTo>
                  <a:pt x="10800" y="1800"/>
                </a:lnTo>
                <a:cubicBezTo>
                  <a:pt x="10800" y="806"/>
                  <a:pt x="15635" y="0"/>
                  <a:pt x="21600" y="0"/>
                </a:cubicBezTo>
              </a:path>
            </a:pathLst>
          </a:custGeom>
          <a:noFill/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49"/>
          <p:cNvSpPr/>
          <p:nvPr/>
        </p:nvSpPr>
        <p:spPr>
          <a:xfrm>
            <a:off x="8532720" y="3963240"/>
            <a:ext cx="34020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𝛄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341" name="CustomShape 50"/>
          <p:cNvSpPr/>
          <p:nvPr/>
        </p:nvSpPr>
        <p:spPr>
          <a:xfrm>
            <a:off x="8384760" y="5518800"/>
            <a:ext cx="49860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𝛄</a:t>
            </a:r>
            <a:r>
              <a:rPr b="0" lang="pt-BR" sz="3400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342" name="CustomShape 51"/>
          <p:cNvSpPr/>
          <p:nvPr/>
        </p:nvSpPr>
        <p:spPr>
          <a:xfrm>
            <a:off x="8514360" y="2439360"/>
            <a:ext cx="37692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5" name="Table 1"/>
          <p:cNvGraphicFramePr/>
          <p:nvPr/>
        </p:nvGraphicFramePr>
        <p:xfrm>
          <a:off x="4827600" y="3457800"/>
          <a:ext cx="3060720" cy="2555640"/>
        </p:xfrm>
        <a:graphic>
          <a:graphicData uri="http://schemas.openxmlformats.org/drawingml/2006/table">
            <a:tbl>
              <a:tblPr/>
              <a:tblGrid>
                <a:gridCol w="765000"/>
                <a:gridCol w="765000"/>
                <a:gridCol w="765000"/>
                <a:gridCol w="765720"/>
              </a:tblGrid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0.64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0.74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0.85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0.56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0.57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8521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0.48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0.41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0.47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0.27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</a:tbl>
          </a:graphicData>
        </a:graphic>
      </p:graphicFrame>
      <p:sp>
        <p:nvSpPr>
          <p:cNvPr id="1286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K=10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87" name="CustomShape 3"/>
          <p:cNvSpPr/>
          <p:nvPr/>
        </p:nvSpPr>
        <p:spPr>
          <a:xfrm>
            <a:off x="3435480" y="4425480"/>
            <a:ext cx="117684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V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k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= 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8" name="Table 1"/>
          <p:cNvGraphicFramePr/>
          <p:nvPr/>
        </p:nvGraphicFramePr>
        <p:xfrm>
          <a:off x="4827600" y="3457800"/>
          <a:ext cx="3060720" cy="2555640"/>
        </p:xfrm>
        <a:graphic>
          <a:graphicData uri="http://schemas.openxmlformats.org/drawingml/2006/table">
            <a:tbl>
              <a:tblPr/>
              <a:tblGrid>
                <a:gridCol w="765000"/>
                <a:gridCol w="765000"/>
                <a:gridCol w="765000"/>
                <a:gridCol w="765720"/>
              </a:tblGrid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0.64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0.74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0.85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0.57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0.57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8521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0.49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0.43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0.48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0.28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</a:tbl>
          </a:graphicData>
        </a:graphic>
      </p:graphicFrame>
      <p:sp>
        <p:nvSpPr>
          <p:cNvPr id="1289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K=15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90" name="CustomShape 3"/>
          <p:cNvSpPr/>
          <p:nvPr/>
        </p:nvSpPr>
        <p:spPr>
          <a:xfrm>
            <a:off x="3435480" y="4425480"/>
            <a:ext cx="117684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V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k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= 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1" name="Table 1"/>
          <p:cNvGraphicFramePr/>
          <p:nvPr/>
        </p:nvGraphicFramePr>
        <p:xfrm>
          <a:off x="4827600" y="3457800"/>
          <a:ext cx="3060720" cy="2555640"/>
        </p:xfrm>
        <a:graphic>
          <a:graphicData uri="http://schemas.openxmlformats.org/drawingml/2006/table">
            <a:tbl>
              <a:tblPr/>
              <a:tblGrid>
                <a:gridCol w="765000"/>
                <a:gridCol w="765000"/>
                <a:gridCol w="765000"/>
                <a:gridCol w="765720"/>
              </a:tblGrid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0.64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gradFill rotWithShape="0">
                      <a:gsLst>
                        <a:gs pos="0">
                          <a:srgbClr val="fff7c3"/>
                        </a:gs>
                        <a:gs pos="100000">
                          <a:srgbClr val="e2c7e3"/>
                        </a:gs>
                      </a:gsLst>
                      <a:path path="circle"/>
                    </a:gra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0.74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gradFill rotWithShape="0">
                      <a:gsLst>
                        <a:gs pos="0">
                          <a:srgbClr val="fff7c3"/>
                        </a:gs>
                        <a:gs pos="100000">
                          <a:srgbClr val="e2c7e3"/>
                        </a:gs>
                      </a:gsLst>
                      <a:path path="circle"/>
                    </a:gra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0.85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gradFill rotWithShape="0">
                      <a:gsLst>
                        <a:gs pos="0">
                          <a:srgbClr val="fff7c3"/>
                        </a:gs>
                        <a:gs pos="100000">
                          <a:srgbClr val="e2c7e3"/>
                        </a:gs>
                      </a:gsLst>
                      <a:path path="circle"/>
                    </a:gra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gradFill rotWithShape="0">
                      <a:gsLst>
                        <a:gs pos="0">
                          <a:srgbClr val="fff7c3"/>
                        </a:gs>
                        <a:gs pos="100000">
                          <a:srgbClr val="e2c7e3"/>
                        </a:gs>
                      </a:gsLst>
                      <a:path path="circle"/>
                    </a:gradFill>
                  </a:tcPr>
                </a:tc>
              </a:tr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0.57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gradFill rotWithShape="0">
                      <a:gsLst>
                        <a:gs pos="0">
                          <a:srgbClr val="fff7c3"/>
                        </a:gs>
                        <a:gs pos="100000">
                          <a:srgbClr val="e2c7e3"/>
                        </a:gs>
                      </a:gsLst>
                      <a:path path="circle"/>
                    </a:gra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0.57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gradFill rotWithShape="0">
                      <a:gsLst>
                        <a:gs pos="0">
                          <a:srgbClr val="fff7c3"/>
                        </a:gs>
                        <a:gs pos="100000">
                          <a:srgbClr val="e2c7e3"/>
                        </a:gs>
                      </a:gsLst>
                      <a:path path="circle"/>
                    </a:gra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8521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0.49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gradFill rotWithShape="0">
                      <a:gsLst>
                        <a:gs pos="0">
                          <a:srgbClr val="fff7c3"/>
                        </a:gs>
                        <a:gs pos="100000">
                          <a:srgbClr val="e2c7e3"/>
                        </a:gs>
                      </a:gsLst>
                      <a:path path="circle"/>
                    </a:gra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0.43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gradFill rotWithShape="0">
                      <a:gsLst>
                        <a:gs pos="0">
                          <a:srgbClr val="fff7c3"/>
                        </a:gs>
                        <a:gs pos="100000">
                          <a:srgbClr val="e2c7e3"/>
                        </a:gs>
                      </a:gsLst>
                      <a:path path="circle"/>
                    </a:gra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0.48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gradFill rotWithShape="0">
                      <a:gsLst>
                        <a:gs pos="0">
                          <a:srgbClr val="fff7c3"/>
                        </a:gs>
                        <a:gs pos="100000">
                          <a:srgbClr val="e2c7e3"/>
                        </a:gs>
                      </a:gsLst>
                      <a:path path="circle"/>
                    </a:gra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0.28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gradFill rotWithShape="0">
                      <a:gsLst>
                        <a:gs pos="0">
                          <a:srgbClr val="fff7c3"/>
                        </a:gs>
                        <a:gs pos="100000">
                          <a:srgbClr val="e2c7e3"/>
                        </a:gs>
                      </a:gsLst>
                      <a:path path="circle"/>
                    </a:gradFill>
                  </a:tcPr>
                </a:tc>
              </a:tr>
            </a:tbl>
          </a:graphicData>
        </a:graphic>
      </p:graphicFrame>
      <p:sp>
        <p:nvSpPr>
          <p:cNvPr id="1292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K=100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93" name="CustomShape 3"/>
          <p:cNvSpPr/>
          <p:nvPr/>
        </p:nvSpPr>
        <p:spPr>
          <a:xfrm>
            <a:off x="3435480" y="4425480"/>
            <a:ext cx="117684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V</a:t>
            </a:r>
            <a:r>
              <a:rPr b="0" lang="pt-BR" sz="34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k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= 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TextShape 1"/>
          <p:cNvSpPr txBox="1"/>
          <p:nvPr/>
        </p:nvSpPr>
        <p:spPr>
          <a:xfrm>
            <a:off x="406440" y="2666880"/>
            <a:ext cx="12191760" cy="19893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Que acontece para k muito grande?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Diferença entre V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(s) e V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k+1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(s)?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295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convergência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296" name="CustomShape 3"/>
          <p:cNvSpPr/>
          <p:nvPr/>
        </p:nvSpPr>
        <p:spPr>
          <a:xfrm>
            <a:off x="3480840" y="5338440"/>
            <a:ext cx="2277000" cy="331236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CustomShape 4"/>
          <p:cNvSpPr/>
          <p:nvPr/>
        </p:nvSpPr>
        <p:spPr>
          <a:xfrm>
            <a:off x="3619080" y="5338440"/>
            <a:ext cx="2000880" cy="2898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8" name="CustomShape 5"/>
          <p:cNvSpPr/>
          <p:nvPr/>
        </p:nvSpPr>
        <p:spPr>
          <a:xfrm>
            <a:off x="7246440" y="5338440"/>
            <a:ext cx="2277000" cy="3312360"/>
          </a:xfrm>
          <a:prstGeom prst="triangle">
            <a:avLst>
              <a:gd name="adj" fmla="val 50000"/>
            </a:avLst>
          </a:prstGeom>
          <a:solidFill>
            <a:srgbClr val="a6a6a6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99" name="CustomShape 6"/>
          <p:cNvSpPr/>
          <p:nvPr/>
        </p:nvSpPr>
        <p:spPr>
          <a:xfrm>
            <a:off x="7384320" y="5338440"/>
            <a:ext cx="2000880" cy="2898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00" name="Picture 8" descr="Picture 8"/>
          <p:cNvPicPr/>
          <p:nvPr/>
        </p:nvPicPr>
        <p:blipFill>
          <a:blip r:embed="rId1"/>
          <a:stretch/>
        </p:blipFill>
        <p:spPr>
          <a:xfrm>
            <a:off x="4219200" y="4830840"/>
            <a:ext cx="831960" cy="414720"/>
          </a:xfrm>
          <a:prstGeom prst="rect">
            <a:avLst/>
          </a:prstGeom>
          <a:ln w="12600">
            <a:noFill/>
          </a:ln>
        </p:spPr>
      </p:pic>
      <p:pic>
        <p:nvPicPr>
          <p:cNvPr id="1301" name="Picture 10" descr="Picture 10"/>
          <p:cNvPicPr/>
          <p:nvPr/>
        </p:nvPicPr>
        <p:blipFill>
          <a:blip r:embed="rId2"/>
          <a:stretch/>
        </p:blipFill>
        <p:spPr>
          <a:xfrm>
            <a:off x="7803360" y="4830840"/>
            <a:ext cx="1209600" cy="415080"/>
          </a:xfrm>
          <a:prstGeom prst="rect">
            <a:avLst/>
          </a:prstGeom>
          <a:ln w="12600">
            <a:noFill/>
          </a:ln>
        </p:spPr>
      </p:pic>
      <p:pic>
        <p:nvPicPr>
          <p:cNvPr id="1302" name="V_k+1_(s)_=_max_.pdf" descr="V_k+1_(s)_=_max_.pdf"/>
          <p:cNvPicPr/>
          <p:nvPr/>
        </p:nvPicPr>
        <p:blipFill>
          <a:blip r:embed="rId3"/>
          <a:stretch/>
        </p:blipFill>
        <p:spPr>
          <a:xfrm>
            <a:off x="4272840" y="493920"/>
            <a:ext cx="7402680" cy="1081800"/>
          </a:xfrm>
          <a:prstGeom prst="rect">
            <a:avLst/>
          </a:prstGeom>
          <a:ln w="12600">
            <a:noFill/>
          </a:ln>
        </p:spPr>
      </p:pic>
      <p:sp>
        <p:nvSpPr>
          <p:cNvPr id="1303" name="CustomShape 7"/>
          <p:cNvSpPr/>
          <p:nvPr/>
        </p:nvSpPr>
        <p:spPr>
          <a:xfrm>
            <a:off x="4487400" y="825048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304" name="CustomShape 8"/>
          <p:cNvSpPr/>
          <p:nvPr/>
        </p:nvSpPr>
        <p:spPr>
          <a:xfrm>
            <a:off x="8246160" y="8250480"/>
            <a:ext cx="5032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𝛄</a:t>
            </a:r>
            <a:r>
              <a:rPr b="0" lang="pt-BR" sz="2000" spc="-1" strike="noStrike" baseline="31000">
                <a:solidFill>
                  <a:srgbClr val="222222"/>
                </a:solidFill>
                <a:latin typeface="Avenir Next Medium"/>
                <a:ea typeface="Avenir Next Medium"/>
              </a:rPr>
              <a:t>k</a:t>
            </a: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TextShape 1"/>
          <p:cNvSpPr txBox="1"/>
          <p:nvPr/>
        </p:nvSpPr>
        <p:spPr>
          <a:xfrm>
            <a:off x="406440" y="2413080"/>
            <a:ext cx="12191760" cy="65163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Teorema: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Se o fator de desconto 𝛄 &lt; 1, iteração de valor converge para valor ótimo em tempo finito (assumindo tolerância na convergência).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Intuição:</a:t>
            </a:r>
            <a:r>
              <a:rPr b="0" lang="pt-BR" sz="2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endParaRPr b="0" lang="pt-BR" sz="2100" spc="-1" strike="noStrike">
              <a:solidFill>
                <a:srgbClr val="a6aaa9"/>
              </a:solidFill>
              <a:latin typeface="Avenir Next Medium"/>
            </a:endParaRPr>
          </a:p>
          <a:p>
            <a:pPr marL="660240" indent="-65988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Font typeface="Avenir Next Regular"/>
              <a:buAutoNum type="arabicPeriod"/>
            </a:pPr>
            <a:r>
              <a:rPr b="0" lang="pt-BR" sz="2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Árvores Expectimax para V</a:t>
            </a:r>
            <a:r>
              <a:rPr b="0" lang="pt-BR" sz="2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k+1</a:t>
            </a:r>
            <a:r>
              <a:rPr b="0" lang="pt-BR" sz="2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é igual a árvore para</a:t>
            </a:r>
            <a:br/>
            <a:r>
              <a:rPr b="0" lang="pt-BR" sz="2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</a:t>
            </a:r>
            <a:r>
              <a:rPr b="0" lang="pt-BR" sz="2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</a:t>
            </a:r>
            <a:r>
              <a:rPr b="0" lang="pt-BR" sz="2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com uma camada final extra de recompensas ≤ R</a:t>
            </a:r>
            <a:r>
              <a:rPr b="0" lang="pt-BR" sz="2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max</a:t>
            </a:r>
            <a:endParaRPr b="0" lang="pt-BR" sz="2100" spc="-1" strike="noStrike">
              <a:solidFill>
                <a:srgbClr val="a6aaa9"/>
              </a:solidFill>
              <a:latin typeface="Avenir Next Medium"/>
            </a:endParaRPr>
          </a:p>
          <a:p>
            <a:pPr marL="660240" indent="-65988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Font typeface="Avenir Next Regular"/>
              <a:buAutoNum type="arabicPeriod"/>
            </a:pPr>
            <a:r>
              <a:rPr b="0" lang="pt-BR" sz="2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Diferença entre valores na camada é no máximo 𝛄</a:t>
            </a:r>
            <a:r>
              <a:rPr b="0" lang="pt-BR" sz="2100" spc="-1" strike="noStrike" baseline="31000">
                <a:solidFill>
                  <a:srgbClr val="222222"/>
                </a:solidFill>
                <a:latin typeface="Avenir Next Medium"/>
                <a:ea typeface="Avenir Next Medium"/>
              </a:rPr>
              <a:t>k</a:t>
            </a:r>
            <a:r>
              <a:rPr b="0" lang="pt-BR" sz="2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</a:t>
            </a:r>
            <a:r>
              <a:rPr b="0" lang="pt-BR" sz="2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max</a:t>
            </a:r>
            <a:endParaRPr b="0" lang="pt-BR" sz="2100" spc="-1" strike="noStrike">
              <a:solidFill>
                <a:srgbClr val="a6aaa9"/>
              </a:solidFill>
              <a:latin typeface="Avenir Next Medium"/>
            </a:endParaRPr>
          </a:p>
          <a:p>
            <a:pPr marL="660240" indent="-65988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Font typeface="Avenir Next Regular"/>
              <a:buAutoNum type="arabicPeriod"/>
            </a:pPr>
            <a:r>
              <a:rPr b="0" lang="pt-BR" sz="2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Conforme k cresce 𝛄</a:t>
            </a:r>
            <a:r>
              <a:rPr b="0" lang="pt-BR" sz="2100" spc="-1" strike="noStrike" baseline="31000">
                <a:solidFill>
                  <a:srgbClr val="222222"/>
                </a:solidFill>
                <a:latin typeface="Avenir Next Medium"/>
                <a:ea typeface="Avenir Next Medium"/>
              </a:rPr>
              <a:t>k</a:t>
            </a:r>
            <a:r>
              <a:rPr b="0" lang="pt-BR" sz="2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</a:t>
            </a:r>
            <a:r>
              <a:rPr b="0" lang="pt-BR" sz="2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max </a:t>
            </a:r>
            <a:r>
              <a:rPr b="0" lang="pt-BR" sz="2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tende a zero</a:t>
            </a:r>
            <a:endParaRPr b="0" lang="pt-BR" sz="21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06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convergência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07" name="CustomShape 3"/>
          <p:cNvSpPr/>
          <p:nvPr/>
        </p:nvSpPr>
        <p:spPr>
          <a:xfrm>
            <a:off x="7896240" y="6178680"/>
            <a:ext cx="2277000" cy="331236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8" name="CustomShape 4"/>
          <p:cNvSpPr/>
          <p:nvPr/>
        </p:nvSpPr>
        <p:spPr>
          <a:xfrm>
            <a:off x="8034120" y="6178680"/>
            <a:ext cx="2000880" cy="2898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9" name="CustomShape 5"/>
          <p:cNvSpPr/>
          <p:nvPr/>
        </p:nvSpPr>
        <p:spPr>
          <a:xfrm>
            <a:off x="10325880" y="6172920"/>
            <a:ext cx="2277000" cy="3312360"/>
          </a:xfrm>
          <a:prstGeom prst="triangle">
            <a:avLst>
              <a:gd name="adj" fmla="val 50000"/>
            </a:avLst>
          </a:prstGeom>
          <a:solidFill>
            <a:srgbClr val="a6a6a6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10" name="CustomShape 6"/>
          <p:cNvSpPr/>
          <p:nvPr/>
        </p:nvSpPr>
        <p:spPr>
          <a:xfrm>
            <a:off x="10463760" y="6172920"/>
            <a:ext cx="2000880" cy="2898000"/>
          </a:xfrm>
          <a:prstGeom prst="triangle">
            <a:avLst>
              <a:gd name="adj" fmla="val 50000"/>
            </a:avLst>
          </a:prstGeom>
          <a:solidFill>
            <a:srgbClr val="d9d9d9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11" name="Picture 8" descr="Picture 8"/>
          <p:cNvPicPr/>
          <p:nvPr/>
        </p:nvPicPr>
        <p:blipFill>
          <a:blip r:embed="rId1"/>
          <a:stretch/>
        </p:blipFill>
        <p:spPr>
          <a:xfrm>
            <a:off x="8634600" y="5671080"/>
            <a:ext cx="831960" cy="414720"/>
          </a:xfrm>
          <a:prstGeom prst="rect">
            <a:avLst/>
          </a:prstGeom>
          <a:ln w="12600">
            <a:noFill/>
          </a:ln>
        </p:spPr>
      </p:pic>
      <p:pic>
        <p:nvPicPr>
          <p:cNvPr id="1312" name="Picture 10" descr="Picture 10"/>
          <p:cNvPicPr/>
          <p:nvPr/>
        </p:nvPicPr>
        <p:blipFill>
          <a:blip r:embed="rId2"/>
          <a:stretch/>
        </p:blipFill>
        <p:spPr>
          <a:xfrm>
            <a:off x="10882800" y="5665320"/>
            <a:ext cx="1209600" cy="415080"/>
          </a:xfrm>
          <a:prstGeom prst="rect">
            <a:avLst/>
          </a:prstGeom>
          <a:ln w="12600">
            <a:noFill/>
          </a:ln>
        </p:spPr>
      </p:pic>
      <p:pic>
        <p:nvPicPr>
          <p:cNvPr id="1313" name="V_k+1_(s)_=_max_.pdf" descr="V_k+1_(s)_=_max_.pdf"/>
          <p:cNvPicPr/>
          <p:nvPr/>
        </p:nvPicPr>
        <p:blipFill>
          <a:blip r:embed="rId3"/>
          <a:stretch/>
        </p:blipFill>
        <p:spPr>
          <a:xfrm>
            <a:off x="4683600" y="493920"/>
            <a:ext cx="7402680" cy="1081800"/>
          </a:xfrm>
          <a:prstGeom prst="rect">
            <a:avLst/>
          </a:prstGeom>
          <a:ln w="12600">
            <a:noFill/>
          </a:ln>
        </p:spPr>
      </p:pic>
      <p:sp>
        <p:nvSpPr>
          <p:cNvPr id="1314" name="CustomShape 7"/>
          <p:cNvSpPr/>
          <p:nvPr/>
        </p:nvSpPr>
        <p:spPr>
          <a:xfrm>
            <a:off x="8892720" y="906876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315" name="CustomShape 8"/>
          <p:cNvSpPr/>
          <p:nvPr/>
        </p:nvSpPr>
        <p:spPr>
          <a:xfrm>
            <a:off x="11235960" y="9068760"/>
            <a:ext cx="5032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𝛄</a:t>
            </a:r>
            <a:r>
              <a:rPr b="0" lang="pt-BR" sz="2000" spc="-1" strike="noStrike" baseline="31000">
                <a:solidFill>
                  <a:srgbClr val="222222"/>
                </a:solidFill>
                <a:latin typeface="Avenir Next Medium"/>
                <a:ea typeface="Avenir Next Medium"/>
              </a:rPr>
              <a:t>k</a:t>
            </a: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TextShape 1"/>
          <p:cNvSpPr txBox="1"/>
          <p:nvPr/>
        </p:nvSpPr>
        <p:spPr>
          <a:xfrm>
            <a:off x="406440" y="1905120"/>
            <a:ext cx="12191760" cy="16304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Vetores quaisquer V e V’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Estado s e ação a, quaisquer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17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convergência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318" name="R(s,a)_+_gamma_s.pdf" descr="R(s,a)_+_gamma_s.pdf"/>
          <p:cNvPicPr/>
          <p:nvPr/>
        </p:nvPicPr>
        <p:blipFill>
          <a:blip r:embed="rId1"/>
          <a:stretch/>
        </p:blipFill>
        <p:spPr>
          <a:xfrm>
            <a:off x="1949400" y="4184640"/>
            <a:ext cx="5549400" cy="943920"/>
          </a:xfrm>
          <a:prstGeom prst="rect">
            <a:avLst/>
          </a:prstGeom>
          <a:ln w="12600">
            <a:noFill/>
          </a:ln>
        </p:spPr>
      </p:pic>
      <p:pic>
        <p:nvPicPr>
          <p:cNvPr id="1319" name="R(s,a)_+_gamma_s.pdf" descr="R(s,a)_+_gamma_s.pdf"/>
          <p:cNvPicPr/>
          <p:nvPr/>
        </p:nvPicPr>
        <p:blipFill>
          <a:blip r:embed="rId2"/>
          <a:stretch/>
        </p:blipFill>
        <p:spPr>
          <a:xfrm>
            <a:off x="1886040" y="5691600"/>
            <a:ext cx="5676480" cy="943920"/>
          </a:xfrm>
          <a:prstGeom prst="rect">
            <a:avLst/>
          </a:prstGeom>
          <a:ln w="12600">
            <a:noFill/>
          </a:ln>
        </p:spPr>
      </p:pic>
      <p:sp>
        <p:nvSpPr>
          <p:cNvPr id="1320" name="CustomShape 3"/>
          <p:cNvSpPr/>
          <p:nvPr/>
        </p:nvSpPr>
        <p:spPr>
          <a:xfrm>
            <a:off x="1414080" y="4708440"/>
            <a:ext cx="422640" cy="1168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7000" spc="-1" strike="noStrike">
                <a:solidFill>
                  <a:srgbClr val="e42832"/>
                </a:solidFill>
                <a:latin typeface="Geneva"/>
                <a:ea typeface="Geneva"/>
              </a:rPr>
              <a:t>-</a:t>
            </a:r>
            <a:endParaRPr b="0" lang="pt-BR" sz="7000" spc="-1" strike="noStrike">
              <a:latin typeface="Arial"/>
            </a:endParaRPr>
          </a:p>
        </p:txBody>
      </p:sp>
      <p:sp>
        <p:nvSpPr>
          <p:cNvPr id="1321" name="Line 4"/>
          <p:cNvSpPr/>
          <p:nvPr/>
        </p:nvSpPr>
        <p:spPr>
          <a:xfrm>
            <a:off x="1778040" y="6815160"/>
            <a:ext cx="5892120" cy="0"/>
          </a:xfrm>
          <a:prstGeom prst="line">
            <a:avLst/>
          </a:prstGeom>
          <a:ln w="3816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322" name="Image" descr="Image"/>
          <p:cNvPicPr/>
          <p:nvPr/>
        </p:nvPicPr>
        <p:blipFill>
          <a:blip r:embed="rId3"/>
          <a:stretch/>
        </p:blipFill>
        <p:spPr>
          <a:xfrm>
            <a:off x="2032200" y="7198200"/>
            <a:ext cx="10235880" cy="17650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TextShape 1"/>
          <p:cNvSpPr txBox="1"/>
          <p:nvPr/>
        </p:nvSpPr>
        <p:spPr>
          <a:xfrm>
            <a:off x="406440" y="1905120"/>
            <a:ext cx="12191760" cy="74080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Operador de Bellman                        tal que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Para vetores V e V’ quaisquer: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|V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k+1 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- V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| = |</a:t>
            </a:r>
            <a:r>
              <a:rPr b="0" i="1" lang="pt-BR" sz="3400" spc="-1" strike="noStrike">
                <a:solidFill>
                  <a:srgbClr val="222222"/>
                </a:solidFill>
                <a:latin typeface="Avenir Next Regular"/>
                <a:ea typeface="Avenir Next Regular"/>
              </a:rPr>
              <a:t>B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(V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- </a:t>
            </a:r>
            <a:r>
              <a:rPr b="0" i="1" lang="pt-BR" sz="3400" spc="-1" strike="noStrike">
                <a:solidFill>
                  <a:srgbClr val="222222"/>
                </a:solidFill>
                <a:latin typeface="Avenir Next Regular"/>
                <a:ea typeface="Avenir Next Regular"/>
              </a:rPr>
              <a:t>B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(V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k-1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)| ≤ 𝛄 |V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- V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k-1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| &lt; |V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- V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k-1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|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</a:rPr>
              <a:t>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24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convergência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325" name="|B(V)_-_B(V')|_l.pdf" descr="|B(V)_-_B(V')|_l.pdf"/>
          <p:cNvPicPr/>
          <p:nvPr/>
        </p:nvPicPr>
        <p:blipFill>
          <a:blip r:embed="rId1"/>
          <a:stretch/>
        </p:blipFill>
        <p:spPr>
          <a:xfrm>
            <a:off x="3720960" y="6141960"/>
            <a:ext cx="5562360" cy="499680"/>
          </a:xfrm>
          <a:prstGeom prst="rect">
            <a:avLst/>
          </a:prstGeom>
          <a:ln w="12600">
            <a:noFill/>
          </a:ln>
        </p:spPr>
      </p:pic>
      <p:pic>
        <p:nvPicPr>
          <p:cNvPr id="1326" name="Image" descr="Image"/>
          <p:cNvPicPr/>
          <p:nvPr/>
        </p:nvPicPr>
        <p:blipFill>
          <a:blip r:embed="rId2"/>
          <a:stretch/>
        </p:blipFill>
        <p:spPr>
          <a:xfrm>
            <a:off x="5448600" y="1983240"/>
            <a:ext cx="2133360" cy="473760"/>
          </a:xfrm>
          <a:prstGeom prst="rect">
            <a:avLst/>
          </a:prstGeom>
          <a:ln w="12600">
            <a:noFill/>
          </a:ln>
        </p:spPr>
      </p:pic>
      <p:pic>
        <p:nvPicPr>
          <p:cNvPr id="1327" name="Image" descr="Image"/>
          <p:cNvPicPr/>
          <p:nvPr/>
        </p:nvPicPr>
        <p:blipFill>
          <a:blip r:embed="rId3"/>
          <a:stretch/>
        </p:blipFill>
        <p:spPr>
          <a:xfrm>
            <a:off x="2292480" y="3043440"/>
            <a:ext cx="8419680" cy="12949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1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1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1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1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1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TextShape 1"/>
          <p:cNvSpPr txBox="1"/>
          <p:nvPr/>
        </p:nvSpPr>
        <p:spPr>
          <a:xfrm>
            <a:off x="406440" y="1905120"/>
            <a:ext cx="12191760" cy="75452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39920" indent="-4395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37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Equação de otimalidade de Bellman </a:t>
            </a:r>
            <a:r>
              <a:rPr b="0" i="1" lang="pt-BR" sz="3370" spc="-1" strike="noStrike">
                <a:solidFill>
                  <a:srgbClr val="e42832"/>
                </a:solidFill>
                <a:latin typeface="Avenir Next Regular"/>
                <a:ea typeface="Avenir Next Regular"/>
              </a:rPr>
              <a:t>B</a:t>
            </a:r>
            <a:r>
              <a:rPr b="0" lang="pt-BR" sz="337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(</a:t>
            </a:r>
            <a:r>
              <a:rPr b="0" i="1" lang="pt-BR" sz="3370" spc="-1" strike="noStrike">
                <a:solidFill>
                  <a:srgbClr val="e42832"/>
                </a:solidFill>
                <a:latin typeface="Avenir Next Regular"/>
                <a:ea typeface="Avenir Next Regular"/>
              </a:rPr>
              <a:t>V*</a:t>
            </a:r>
            <a:r>
              <a:rPr b="0" lang="pt-BR" sz="337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)</a:t>
            </a:r>
            <a:r>
              <a:rPr b="0" i="1" lang="pt-BR" sz="3370" spc="-1" strike="noStrike">
                <a:solidFill>
                  <a:srgbClr val="e42832"/>
                </a:solidFill>
                <a:latin typeface="Avenir Next Regular"/>
                <a:ea typeface="Avenir Next Regular"/>
              </a:rPr>
              <a:t> </a:t>
            </a:r>
            <a:r>
              <a:rPr b="0" lang="pt-BR" sz="337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</a:t>
            </a:r>
            <a:r>
              <a:rPr b="0" i="1" lang="pt-BR" sz="3370" spc="-1" strike="noStrike">
                <a:solidFill>
                  <a:srgbClr val="e42832"/>
                </a:solidFill>
                <a:latin typeface="Avenir Next Regular"/>
                <a:ea typeface="Avenir Next Regular"/>
              </a:rPr>
              <a:t> V*</a:t>
            </a:r>
            <a:endParaRPr b="0" lang="pt-BR" sz="3370" spc="-1" strike="noStrike">
              <a:solidFill>
                <a:srgbClr val="a6aaa9"/>
              </a:solidFill>
              <a:latin typeface="Avenir Next Medium"/>
            </a:endParaRPr>
          </a:p>
          <a:p>
            <a:pPr marL="439920" indent="-4395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37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Operador de Bellman reduz erro por 𝛄 por iteração</a:t>
            </a:r>
            <a:endParaRPr b="0" lang="pt-BR" sz="337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0200" indent="-4395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37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converge para ótimo </a:t>
            </a:r>
            <a:endParaRPr b="0" lang="pt-BR" sz="3370" spc="-1" strike="noStrike">
              <a:solidFill>
                <a:srgbClr val="a6aaa9"/>
              </a:solidFill>
              <a:latin typeface="Avenir Next Medium"/>
            </a:endParaRPr>
          </a:p>
          <a:p>
            <a:endParaRPr b="0" lang="pt-BR" sz="3370" spc="-1" strike="noStrike">
              <a:solidFill>
                <a:srgbClr val="a6aaa9"/>
              </a:solidFill>
              <a:latin typeface="Avenir Next Medium"/>
            </a:endParaRPr>
          </a:p>
          <a:p>
            <a:pPr marL="439920" indent="-4395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37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Erro inicial é limitado:</a:t>
            </a:r>
            <a:endParaRPr b="0" lang="pt-BR" sz="337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701"/>
              </a:spcBef>
            </a:pPr>
            <a:endParaRPr b="0" lang="pt-BR" sz="337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701"/>
              </a:spcBef>
            </a:pPr>
            <a:endParaRPr b="0" lang="pt-BR" sz="3370" spc="-1" strike="noStrike">
              <a:solidFill>
                <a:srgbClr val="a6aaa9"/>
              </a:solidFill>
              <a:latin typeface="Avenir Next Medium"/>
            </a:endParaRPr>
          </a:p>
          <a:p>
            <a:pPr marL="439920" indent="-4395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37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Podemos computar </a:t>
            </a:r>
            <a:r>
              <a:rPr b="0" i="1" lang="pt-BR" sz="3370" spc="-1" strike="noStrike">
                <a:solidFill>
                  <a:srgbClr val="34a5da"/>
                </a:solidFill>
                <a:latin typeface="Avenir Next Regular"/>
                <a:ea typeface="Avenir Next Regular"/>
              </a:rPr>
              <a:t>k</a:t>
            </a:r>
            <a:r>
              <a:rPr b="0" i="1" lang="pt-BR" sz="3370" spc="-1" strike="noStrike">
                <a:solidFill>
                  <a:srgbClr val="34a5da"/>
                </a:solidFill>
                <a:latin typeface="Avenir Next Regular"/>
              </a:rPr>
              <a:t> </a:t>
            </a:r>
            <a:endParaRPr b="0" lang="pt-BR" sz="337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29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convergência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330" name="Image" descr="Image"/>
          <p:cNvPicPr/>
          <p:nvPr/>
        </p:nvPicPr>
        <p:blipFill>
          <a:blip r:embed="rId1"/>
          <a:stretch/>
        </p:blipFill>
        <p:spPr>
          <a:xfrm>
            <a:off x="3285000" y="6716880"/>
            <a:ext cx="6819480" cy="994680"/>
          </a:xfrm>
          <a:prstGeom prst="rect">
            <a:avLst/>
          </a:prstGeom>
          <a:ln w="12600">
            <a:noFill/>
          </a:ln>
        </p:spPr>
      </p:pic>
      <p:pic>
        <p:nvPicPr>
          <p:cNvPr id="1331" name="Image" descr="Image"/>
          <p:cNvPicPr/>
          <p:nvPr/>
        </p:nvPicPr>
        <p:blipFill>
          <a:blip r:embed="rId2"/>
          <a:stretch/>
        </p:blipFill>
        <p:spPr>
          <a:xfrm>
            <a:off x="2629080" y="4867200"/>
            <a:ext cx="7746480" cy="448560"/>
          </a:xfrm>
          <a:prstGeom prst="rect">
            <a:avLst/>
          </a:prstGeom>
          <a:ln w="12600">
            <a:noFill/>
          </a:ln>
        </p:spPr>
      </p:pic>
      <p:sp>
        <p:nvSpPr>
          <p:cNvPr id="1332" name="CustomShape 3"/>
          <p:cNvSpPr/>
          <p:nvPr/>
        </p:nvSpPr>
        <p:spPr>
          <a:xfrm>
            <a:off x="6816240" y="7534440"/>
            <a:ext cx="47592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=0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1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1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13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13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8" fill="hold"/>
                                        <p:tgtEl>
                                          <p:spTgt spid="13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13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Para obter erro máximo ε precisamos que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Portanto 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2" marL="13334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logarítmico em ε  e R</a:t>
            </a:r>
            <a:r>
              <a:rPr b="0" lang="pt-BR" sz="3400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max</a:t>
            </a: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, exponencial em 𝛄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 utilizarmos V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0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qualquer, obtemos 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34" name="TextShape 2"/>
          <p:cNvSpPr txBox="1"/>
          <p:nvPr/>
        </p:nvSpPr>
        <p:spPr>
          <a:xfrm>
            <a:off x="406440" y="69048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convergência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335" name="gamma^k_frac_R_t.pdf" descr="gamma^k_frac_R_t.pdf"/>
          <p:cNvPicPr/>
          <p:nvPr/>
        </p:nvPicPr>
        <p:blipFill>
          <a:blip r:embed="rId1"/>
          <a:stretch/>
        </p:blipFill>
        <p:spPr>
          <a:xfrm>
            <a:off x="9453600" y="1791360"/>
            <a:ext cx="2298240" cy="994680"/>
          </a:xfrm>
          <a:prstGeom prst="rect">
            <a:avLst/>
          </a:prstGeom>
          <a:ln w="12600">
            <a:noFill/>
          </a:ln>
        </p:spPr>
      </p:pic>
      <p:pic>
        <p:nvPicPr>
          <p:cNvPr id="1336" name="Image" descr="Image"/>
          <p:cNvPicPr/>
          <p:nvPr/>
        </p:nvPicPr>
        <p:blipFill>
          <a:blip r:embed="rId2"/>
          <a:stretch/>
        </p:blipFill>
        <p:spPr>
          <a:xfrm>
            <a:off x="2909880" y="2762280"/>
            <a:ext cx="3543120" cy="1007280"/>
          </a:xfrm>
          <a:prstGeom prst="rect">
            <a:avLst/>
          </a:prstGeom>
          <a:ln w="12600">
            <a:noFill/>
          </a:ln>
        </p:spPr>
      </p:pic>
      <p:pic>
        <p:nvPicPr>
          <p:cNvPr id="1337" name="k_geq_log_1∕_gam.pdf" descr="k_geq_log_1∕_gam.pdf"/>
          <p:cNvPicPr/>
          <p:nvPr/>
        </p:nvPicPr>
        <p:blipFill>
          <a:blip r:embed="rId3"/>
          <a:stretch/>
        </p:blipFill>
        <p:spPr>
          <a:xfrm>
            <a:off x="4730760" y="7069680"/>
            <a:ext cx="3543120" cy="10072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Teorema: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Se |V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k+1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-V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| &lt; ε(1-𝛄)/𝛄 então |V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k+1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-V*| &lt; ε.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39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convergência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40" name="CustomShape 3"/>
          <p:cNvSpPr/>
          <p:nvPr/>
        </p:nvSpPr>
        <p:spPr>
          <a:xfrm>
            <a:off x="406440" y="3471840"/>
            <a:ext cx="12191760" cy="5911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660240" indent="-659880">
              <a:lnSpc>
                <a:spcPct val="200000"/>
              </a:lnSpc>
              <a:spcBef>
                <a:spcPts val="2801"/>
              </a:spcBef>
              <a:buClr>
                <a:srgbClr val="222222"/>
              </a:buClr>
              <a:buFont typeface="StarSymbol"/>
              <a:buAutoNum type="arabicPeriod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 = 0, V’ = +∞</a:t>
            </a:r>
            <a:endParaRPr b="0" lang="pt-BR" sz="3400" spc="-1" strike="noStrike">
              <a:latin typeface="Arial"/>
            </a:endParaRPr>
          </a:p>
          <a:p>
            <a:pPr marL="660240" indent="-659880">
              <a:lnSpc>
                <a:spcPct val="200000"/>
              </a:lnSpc>
              <a:spcBef>
                <a:spcPts val="2801"/>
              </a:spcBef>
              <a:buClr>
                <a:srgbClr val="222222"/>
              </a:buClr>
              <a:buFont typeface="StarSymbol"/>
              <a:buAutoNum type="arabicPeriod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Enquanto |V’-V| ≥ ε(1-𝛄)/𝛄:</a:t>
            </a:r>
            <a:endParaRPr b="0" lang="pt-BR" sz="3400" spc="-1" strike="noStrike">
              <a:latin typeface="Arial"/>
            </a:endParaRPr>
          </a:p>
          <a:p>
            <a:pPr lvl="1" marL="1320840" indent="-659880">
              <a:lnSpc>
                <a:spcPct val="200000"/>
              </a:lnSpc>
              <a:spcBef>
                <a:spcPts val="2801"/>
              </a:spcBef>
              <a:buClr>
                <a:srgbClr val="838787"/>
              </a:buClr>
              <a:buFont typeface="StarSymbol"/>
              <a:buAutoNum type="arabicPeriod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endParaRPr b="0" lang="pt-BR" sz="3400" spc="-1" strike="noStrike">
              <a:latin typeface="Arial"/>
            </a:endParaRPr>
          </a:p>
          <a:p>
            <a:pPr lvl="1" marL="1320840" indent="-659880">
              <a:lnSpc>
                <a:spcPct val="200000"/>
              </a:lnSpc>
              <a:spcBef>
                <a:spcPts val="2801"/>
              </a:spcBef>
              <a:buClr>
                <a:srgbClr val="838787"/>
              </a:buClr>
              <a:buFont typeface="StarSymbol"/>
              <a:buAutoNum type="arabicPeriod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endParaRPr b="0" lang="pt-BR" sz="3400" spc="-1" strike="noStrike">
              <a:latin typeface="Arial"/>
            </a:endParaRPr>
          </a:p>
        </p:txBody>
      </p:sp>
      <p:pic>
        <p:nvPicPr>
          <p:cNvPr id="1341" name="V'_=_max_a_left_.pdf" descr="V'_=_max_a_left_.pdf"/>
          <p:cNvPicPr/>
          <p:nvPr/>
        </p:nvPicPr>
        <p:blipFill>
          <a:blip r:embed="rId1"/>
          <a:stretch/>
        </p:blipFill>
        <p:spPr>
          <a:xfrm>
            <a:off x="2536560" y="6330240"/>
            <a:ext cx="8419680" cy="1294920"/>
          </a:xfrm>
          <a:prstGeom prst="rect">
            <a:avLst/>
          </a:prstGeom>
          <a:ln w="12600">
            <a:noFill/>
          </a:ln>
        </p:spPr>
      </p:pic>
      <p:pic>
        <p:nvPicPr>
          <p:cNvPr id="1342" name="V_gets_V'.pdf" descr="V_gets_V'.pdf"/>
          <p:cNvPicPr/>
          <p:nvPr/>
        </p:nvPicPr>
        <p:blipFill>
          <a:blip r:embed="rId2"/>
          <a:stretch/>
        </p:blipFill>
        <p:spPr>
          <a:xfrm>
            <a:off x="2544120" y="8254800"/>
            <a:ext cx="1434600" cy="3679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406440" y="2517480"/>
            <a:ext cx="12191760" cy="47340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Teorema: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br/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Toda política induz uma utilidade esperada descontada finita para 𝛄 &lt; 1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Prova: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44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mDP com recompensas descontadas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345" name="U(_r_0,r_1,_dots.pdf" descr="U(_r_0,r_1,_dots.pdf"/>
          <p:cNvPicPr/>
          <p:nvPr/>
        </p:nvPicPr>
        <p:blipFill>
          <a:blip r:embed="rId1"/>
          <a:stretch/>
        </p:blipFill>
        <p:spPr>
          <a:xfrm>
            <a:off x="2647800" y="5063040"/>
            <a:ext cx="7708680" cy="28573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CustomShape 1"/>
          <p:cNvSpPr/>
          <p:nvPr/>
        </p:nvSpPr>
        <p:spPr>
          <a:xfrm>
            <a:off x="2976840" y="1892520"/>
            <a:ext cx="7050600" cy="5968080"/>
          </a:xfrm>
          <a:prstGeom prst="rect">
            <a:avLst/>
          </a:prstGeom>
          <a:noFill/>
          <a:ln w="1260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127080" rIns="127080" tIns="127080" bIns="1270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500" spc="-1" strike="noStrike">
                <a:solidFill>
                  <a:srgbClr val="ff5791"/>
                </a:solidFill>
                <a:latin typeface="Monaco"/>
                <a:ea typeface="Monaco"/>
              </a:rPr>
              <a:t>def</a:t>
            </a:r>
            <a:r>
              <a:rPr b="0" lang="pt-BR" sz="25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2500" spc="-1" strike="noStrike">
                <a:solidFill>
                  <a:srgbClr val="771d76"/>
                </a:solidFill>
                <a:latin typeface="Monaco"/>
                <a:ea typeface="Monaco"/>
              </a:rPr>
              <a:t>ValueIteration</a:t>
            </a:r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(T,R,A,S,gamma,eps):</a:t>
            </a:r>
            <a:br/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   V = [ 0.0 </a:t>
            </a:r>
            <a:r>
              <a:rPr b="0" lang="pt-BR" sz="2500" spc="-1" strike="noStrike">
                <a:solidFill>
                  <a:srgbClr val="4c8945"/>
                </a:solidFill>
                <a:latin typeface="Monaco"/>
                <a:ea typeface="Monaco"/>
              </a:rPr>
              <a:t>for</a:t>
            </a:r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s </a:t>
            </a:r>
            <a:r>
              <a:rPr b="0" lang="pt-BR" sz="2500" spc="-1" strike="noStrike">
                <a:solidFill>
                  <a:srgbClr val="4c8945"/>
                </a:solidFill>
                <a:latin typeface="Monaco"/>
                <a:ea typeface="Monaco"/>
              </a:rPr>
              <a:t>in</a:t>
            </a:r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S ]    </a:t>
            </a:r>
            <a:r>
              <a:rPr b="0" lang="pt-BR" sz="2500" spc="-1" strike="noStrike">
                <a:solidFill>
                  <a:srgbClr val="838787"/>
                </a:solidFill>
                <a:latin typeface="Monaco"/>
                <a:ea typeface="Monaco"/>
              </a:rPr>
              <a:t># V</a:t>
            </a:r>
            <a:r>
              <a:rPr b="0" lang="pt-BR" sz="2500" spc="-1" strike="noStrike" baseline="-5000">
                <a:solidFill>
                  <a:srgbClr val="838787"/>
                </a:solidFill>
                <a:latin typeface="Monaco"/>
                <a:ea typeface="Monaco"/>
              </a:rPr>
              <a:t> </a:t>
            </a:r>
            <a:r>
              <a:rPr b="0" lang="pt-BR" sz="2500" spc="-1" strike="noStrike">
                <a:solidFill>
                  <a:srgbClr val="838787"/>
                </a:solidFill>
                <a:latin typeface="Monaco"/>
                <a:ea typeface="Monaco"/>
              </a:rPr>
              <a:t>= 0</a:t>
            </a:r>
            <a:br/>
            <a:r>
              <a:rPr b="0" lang="pt-BR" sz="2500" spc="-1" strike="noStrike">
                <a:solidFill>
                  <a:srgbClr val="838787"/>
                </a:solidFill>
                <a:latin typeface="Monaco"/>
                <a:ea typeface="Monaco"/>
              </a:rPr>
              <a:t>    diff = -inf</a:t>
            </a:r>
            <a:br/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   </a:t>
            </a:r>
            <a:r>
              <a:rPr b="0" lang="pt-BR" sz="2500" spc="-1" strike="noStrike">
                <a:solidFill>
                  <a:srgbClr val="4c8945"/>
                </a:solidFill>
                <a:latin typeface="Monaco"/>
                <a:ea typeface="Monaco"/>
              </a:rPr>
              <a:t>while</a:t>
            </a:r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</a:t>
            </a:r>
            <a:r>
              <a:rPr b="0" lang="pt-BR" sz="2500" spc="-1" strike="noStrike">
                <a:solidFill>
                  <a:srgbClr val="e42832"/>
                </a:solidFill>
                <a:latin typeface="Monaco"/>
                <a:ea typeface="Monaco"/>
              </a:rPr>
              <a:t>diff &gt;= eps*(1-gamma)/gamma</a:t>
            </a:r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:</a:t>
            </a:r>
            <a:br/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     Vp = [ -inf </a:t>
            </a:r>
            <a:r>
              <a:rPr b="0" lang="pt-BR" sz="2500" spc="-1" strike="noStrike">
                <a:solidFill>
                  <a:srgbClr val="4c8945"/>
                </a:solidFill>
                <a:latin typeface="Monaco"/>
                <a:ea typeface="Monaco"/>
              </a:rPr>
              <a:t>for</a:t>
            </a:r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s </a:t>
            </a:r>
            <a:r>
              <a:rPr b="0" lang="pt-BR" sz="2500" spc="-1" strike="noStrike">
                <a:solidFill>
                  <a:srgbClr val="4c8945"/>
                </a:solidFill>
                <a:latin typeface="Monaco"/>
                <a:ea typeface="Monaco"/>
              </a:rPr>
              <a:t>in</a:t>
            </a:r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S ]</a:t>
            </a:r>
            <a:r>
              <a:rPr b="0" lang="pt-BR" sz="2500" spc="-1" strike="noStrike">
                <a:solidFill>
                  <a:srgbClr val="838787"/>
                </a:solidFill>
                <a:latin typeface="Monaco"/>
                <a:ea typeface="Monaco"/>
              </a:rPr>
              <a:t># V</a:t>
            </a:r>
            <a:br/>
            <a:r>
              <a:rPr b="0" lang="pt-BR" sz="2500" spc="-1" strike="noStrike" baseline="-5000">
                <a:solidFill>
                  <a:srgbClr val="838787"/>
                </a:solidFill>
                <a:latin typeface="Monaco"/>
                <a:ea typeface="Monaco"/>
              </a:rPr>
              <a:t>         </a:t>
            </a:r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diff = 0</a:t>
            </a:r>
            <a:br/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     </a:t>
            </a:r>
            <a:r>
              <a:rPr b="0" lang="pt-BR" sz="2500" spc="-1" strike="noStrike">
                <a:solidFill>
                  <a:srgbClr val="4c8945"/>
                </a:solidFill>
                <a:latin typeface="Monaco"/>
                <a:ea typeface="Monaco"/>
              </a:rPr>
              <a:t>for</a:t>
            </a:r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s </a:t>
            </a:r>
            <a:r>
              <a:rPr b="0" lang="pt-BR" sz="2500" spc="-1" strike="noStrike">
                <a:solidFill>
                  <a:srgbClr val="4c8945"/>
                </a:solidFill>
                <a:latin typeface="Monaco"/>
                <a:ea typeface="Monaco"/>
              </a:rPr>
              <a:t>in</a:t>
            </a:r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S:             </a:t>
            </a:r>
            <a:r>
              <a:rPr b="0" lang="pt-BR" sz="2500" spc="-1" strike="noStrike">
                <a:solidFill>
                  <a:srgbClr val="838787"/>
                </a:solidFill>
                <a:latin typeface="Monaco"/>
                <a:ea typeface="Monaco"/>
              </a:rPr>
              <a:t># for each state</a:t>
            </a:r>
            <a:br/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       </a:t>
            </a:r>
            <a:r>
              <a:rPr b="0" lang="pt-BR" sz="2500" spc="-1" strike="noStrike">
                <a:solidFill>
                  <a:srgbClr val="4c8945"/>
                </a:solidFill>
                <a:latin typeface="Monaco"/>
                <a:ea typeface="Monaco"/>
              </a:rPr>
              <a:t>for</a:t>
            </a:r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a </a:t>
            </a:r>
            <a:r>
              <a:rPr b="0" lang="pt-BR" sz="2500" spc="-1" strike="noStrike">
                <a:solidFill>
                  <a:srgbClr val="4c8945"/>
                </a:solidFill>
                <a:latin typeface="Monaco"/>
                <a:ea typeface="Monaco"/>
              </a:rPr>
              <a:t>in</a:t>
            </a:r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A[s]:        </a:t>
            </a:r>
            <a:r>
              <a:rPr b="0" lang="pt-BR" sz="2500" spc="-1" strike="noStrike">
                <a:solidFill>
                  <a:srgbClr val="838787"/>
                </a:solidFill>
                <a:latin typeface="Monaco"/>
                <a:ea typeface="Monaco"/>
              </a:rPr>
              <a:t># applicable actions</a:t>
            </a:r>
            <a:br/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         Q = 0               </a:t>
            </a:r>
            <a:r>
              <a:rPr b="0" lang="pt-BR" sz="2500" spc="-1" strike="noStrike">
                <a:solidFill>
                  <a:srgbClr val="838787"/>
                </a:solidFill>
                <a:latin typeface="Monaco"/>
                <a:ea typeface="Monaco"/>
              </a:rPr>
              <a:t># Q-value Q(s,a)</a:t>
            </a:r>
            <a:br/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         </a:t>
            </a:r>
            <a:r>
              <a:rPr b="0" lang="pt-BR" sz="2500" spc="-1" strike="noStrike">
                <a:solidFill>
                  <a:srgbClr val="4c8945"/>
                </a:solidFill>
                <a:latin typeface="Monaco"/>
                <a:ea typeface="Monaco"/>
              </a:rPr>
              <a:t>for</a:t>
            </a:r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p,ss </a:t>
            </a:r>
            <a:r>
              <a:rPr b="0" lang="pt-BR" sz="2500" spc="-1" strike="noStrike">
                <a:solidFill>
                  <a:srgbClr val="4c8945"/>
                </a:solidFill>
                <a:latin typeface="Monaco"/>
                <a:ea typeface="Monaco"/>
              </a:rPr>
              <a:t>in</a:t>
            </a:r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T[s,a]: </a:t>
            </a:r>
            <a:r>
              <a:rPr b="0" lang="pt-BR" sz="2500" spc="-1" strike="noStrike">
                <a:solidFill>
                  <a:srgbClr val="838787"/>
                </a:solidFill>
                <a:latin typeface="Monaco"/>
                <a:ea typeface="Monaco"/>
              </a:rPr>
              <a:t># sucessor states </a:t>
            </a:r>
            <a:br/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           Q += p*V[ss]</a:t>
            </a:r>
            <a:br/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         Q = gamma*Q + R[s,a]</a:t>
            </a:r>
            <a:br/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         </a:t>
            </a:r>
            <a:r>
              <a:rPr b="0" lang="pt-BR" sz="2500" spc="-1" strike="noStrike">
                <a:solidFill>
                  <a:srgbClr val="4c8945"/>
                </a:solidFill>
                <a:latin typeface="Monaco"/>
                <a:ea typeface="Monaco"/>
              </a:rPr>
              <a:t>if</a:t>
            </a:r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Q &gt; Vp[s]: Vp[s] = Q</a:t>
            </a:r>
            <a:br/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         diff = max(abs(Vp[s]-V[s]), diff)</a:t>
            </a:r>
            <a:br/>
            <a:r>
              <a:rPr b="0" lang="pt-BR" sz="2500" spc="-1" strike="noStrike">
                <a:solidFill>
                  <a:srgbClr val="222222"/>
                </a:solidFill>
                <a:latin typeface="Monaco"/>
                <a:ea typeface="Monaco"/>
              </a:rPr>
              <a:t>      V[:] = Vp[:]            </a:t>
            </a:r>
            <a:r>
              <a:rPr b="0" lang="pt-BR" sz="2500" spc="-1" strike="noStrike">
                <a:solidFill>
                  <a:srgbClr val="838787"/>
                </a:solidFill>
                <a:latin typeface="Monaco"/>
                <a:ea typeface="Monaco"/>
              </a:rPr>
              <a:t># V’ &lt;- V</a:t>
            </a:r>
            <a:endParaRPr b="0" lang="pt-BR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TextShape 1"/>
          <p:cNvSpPr txBox="1"/>
          <p:nvPr/>
        </p:nvSpPr>
        <p:spPr>
          <a:xfrm>
            <a:off x="406440" y="1905120"/>
            <a:ext cx="12191760" cy="1965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Pouco sensível a ε e R</a:t>
            </a:r>
            <a:r>
              <a:rPr b="0" lang="pt-BR" sz="3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max</a:t>
            </a:r>
            <a:endParaRPr b="0" lang="pt-BR" sz="31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Muito sensível a 𝛄</a:t>
            </a:r>
            <a:endParaRPr b="0" lang="pt-BR" sz="31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45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convergência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aphicFrame>
        <p:nvGraphicFramePr>
          <p:cNvPr id="1346" name="Table 3"/>
          <p:cNvGraphicFramePr/>
          <p:nvPr/>
        </p:nvGraphicFramePr>
        <p:xfrm>
          <a:off x="8668800" y="997200"/>
          <a:ext cx="3060720" cy="2555640"/>
        </p:xfrm>
        <a:graphic>
          <a:graphicData uri="http://schemas.openxmlformats.org/drawingml/2006/table">
            <a:tbl>
              <a:tblPr/>
              <a:tblGrid>
                <a:gridCol w="765000"/>
                <a:gridCol w="765000"/>
                <a:gridCol w="765000"/>
                <a:gridCol w="765720"/>
              </a:tblGrid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000000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f4747"/>
                    </a:solidFill>
                  </a:tcPr>
                </a:tc>
              </a:tr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000000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blipFill rotWithShape="0">
                      <a:blip r:embed="rId1"/>
                      <a:tile/>
                    </a:blip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8521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000000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e2c7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47" name="Scatter Chart"/>
          <p:cNvGraphicFramePr/>
          <p:nvPr/>
        </p:nvGraphicFramePr>
        <p:xfrm>
          <a:off x="7058880" y="4896000"/>
          <a:ext cx="5205600" cy="4358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48" name="Scatter Chart"/>
          <p:cNvGraphicFramePr/>
          <p:nvPr/>
        </p:nvGraphicFramePr>
        <p:xfrm>
          <a:off x="690840" y="4896000"/>
          <a:ext cx="5893560" cy="4295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49" name="CustomShape 4"/>
          <p:cNvSpPr/>
          <p:nvPr/>
        </p:nvSpPr>
        <p:spPr>
          <a:xfrm>
            <a:off x="3570480" y="4440600"/>
            <a:ext cx="127152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100" spc="-1" strike="noStrike">
                <a:solidFill>
                  <a:srgbClr val="c52060"/>
                </a:solidFill>
                <a:latin typeface="Avenir Next Medium"/>
                <a:ea typeface="Avenir Next Medium"/>
              </a:rPr>
              <a:t>𝛄</a:t>
            </a:r>
            <a:r>
              <a:rPr b="0" lang="pt-BR" sz="3100" spc="-1" strike="noStrike">
                <a:solidFill>
                  <a:srgbClr val="c52060"/>
                </a:solidFill>
                <a:latin typeface="Avenir Next Medium"/>
                <a:ea typeface="Avenir Next Medium"/>
              </a:rPr>
              <a:t>=0.9</a:t>
            </a:r>
            <a:endParaRPr b="0" lang="pt-BR" sz="3100" spc="-1" strike="noStrike">
              <a:latin typeface="Arial"/>
            </a:endParaRPr>
          </a:p>
        </p:txBody>
      </p:sp>
      <p:sp>
        <p:nvSpPr>
          <p:cNvPr id="1350" name="CustomShape 5"/>
          <p:cNvSpPr/>
          <p:nvPr/>
        </p:nvSpPr>
        <p:spPr>
          <a:xfrm>
            <a:off x="9082800" y="4408920"/>
            <a:ext cx="176688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100" spc="-1" strike="noStrike">
                <a:solidFill>
                  <a:srgbClr val="c52060"/>
                </a:solidFill>
                <a:latin typeface="Avenir Next Medium"/>
                <a:ea typeface="Avenir Next Medium"/>
              </a:rPr>
              <a:t>ε = 0.01</a:t>
            </a:r>
            <a:endParaRPr b="0" lang="pt-BR" sz="3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política ótima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52" name="CustomShape 2"/>
          <p:cNvSpPr/>
          <p:nvPr/>
        </p:nvSpPr>
        <p:spPr>
          <a:xfrm>
            <a:off x="409320" y="2301480"/>
            <a:ext cx="12186000" cy="616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Iteração de valor computa valor de política ótima</a:t>
            </a:r>
            <a:endParaRPr b="0" lang="pt-BR" sz="32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Como extrair política ótima?</a:t>
            </a:r>
            <a:endParaRPr b="0" lang="pt-BR" sz="3200" spc="-1" strike="noStrike">
              <a:latin typeface="Arial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Política ótima: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 𝛑*(s) = ação ótima em s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Q-Valor:  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Q*(s,a) =  R(s,a) + 𝛄E(V*(s’)|s,a)</a:t>
            </a:r>
            <a:endParaRPr b="0" lang="pt-BR" sz="3200" spc="-1" strike="noStrike">
              <a:latin typeface="Arial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Utilidade esperada de tomar ação 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a</a:t>
            </a: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em estado 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s</a:t>
            </a: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e continuar de acordo com política ótima</a:t>
            </a:r>
            <a:endParaRPr b="0" lang="pt-BR" sz="32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e42832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max</a:t>
            </a:r>
            <a:r>
              <a:rPr b="0" lang="pt-BR" sz="32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a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Q*(s,a) = ?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2" dur="indefinite" restart="never" nodeType="tmRoot">
          <p:childTnLst>
            <p:seq>
              <p:cTn id="153" dur="indefinite" nodeType="mainSeq">
                <p:childTnLst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9" fill="hold"/>
                                        <p:tgtEl>
                                          <p:spTgt spid="1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3" fill="hold"/>
                                        <p:tgtEl>
                                          <p:spTgt spid="1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1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13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13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nodeType="with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5" fill="hold"/>
                                        <p:tgtEl>
                                          <p:spTgt spid="13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9" fill="hold"/>
                                        <p:tgtEl>
                                          <p:spTgt spid="13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política ótima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54" name="CustomShape 2"/>
          <p:cNvSpPr/>
          <p:nvPr/>
        </p:nvSpPr>
        <p:spPr>
          <a:xfrm>
            <a:off x="409320" y="2301480"/>
            <a:ext cx="12186000" cy="616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Iteração de valor computa valor de política ótima</a:t>
            </a:r>
            <a:endParaRPr b="0" lang="pt-BR" sz="32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Como extrair política ótima?</a:t>
            </a:r>
            <a:endParaRPr b="0" lang="pt-BR" sz="3200" spc="-1" strike="noStrike">
              <a:latin typeface="Arial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Política ótima: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 𝛑*(s) = ação ótima em s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Q-Valor:  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Q*(s,a) =  R(s,a) + 𝛄E(V*(s’)|s,a)</a:t>
            </a:r>
            <a:endParaRPr b="0" lang="pt-BR" sz="3200" spc="-1" strike="noStrike">
              <a:latin typeface="Arial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Utilidade esperada de tomar ação 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a</a:t>
            </a: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em estado 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s</a:t>
            </a:r>
            <a:r>
              <a:rPr b="0" lang="pt-BR" sz="32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e continuar de acordo com política ótima</a:t>
            </a:r>
            <a:endParaRPr b="0" lang="pt-BR" sz="32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e42832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argmax</a:t>
            </a:r>
            <a:r>
              <a:rPr b="0" lang="pt-BR" sz="32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a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Q*(s,a) = 𝛑*(s)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1355" name="CustomShape 3"/>
          <p:cNvSpPr/>
          <p:nvPr/>
        </p:nvSpPr>
        <p:spPr>
          <a:xfrm>
            <a:off x="7088400" y="8153280"/>
            <a:ext cx="4750560" cy="589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e42832"/>
              </a:buClr>
              <a:buSzPct val="105000"/>
              <a:buFont typeface="Avenir Next Regular"/>
              <a:buChar char="▸"/>
            </a:pP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V*(s) = max</a:t>
            </a:r>
            <a:r>
              <a:rPr b="0" lang="pt-BR" sz="32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a</a:t>
            </a:r>
            <a:r>
              <a:rPr b="0" lang="pt-BR" sz="32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Q*(s,a)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6" name="Table 1"/>
          <p:cNvGraphicFramePr/>
          <p:nvPr/>
        </p:nvGraphicFramePr>
        <p:xfrm>
          <a:off x="9679680" y="3936600"/>
          <a:ext cx="3060720" cy="2555640"/>
        </p:xfrm>
        <a:graphic>
          <a:graphicData uri="http://schemas.openxmlformats.org/drawingml/2006/table">
            <a:tbl>
              <a:tblPr/>
              <a:tblGrid>
                <a:gridCol w="765000"/>
                <a:gridCol w="765000"/>
                <a:gridCol w="765000"/>
                <a:gridCol w="765720"/>
              </a:tblGrid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DIN Condensed Bold"/>
                          <a:ea typeface="DIN Condensed Bold"/>
                        </a:rPr>
                        <a:t>0.64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Avenir Next Medium"/>
                          <a:ea typeface="Avenir Next Medium"/>
                        </a:rPr>
                        <a:t>0.74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Avenir Next Medium"/>
                          <a:ea typeface="Avenir Next Medium"/>
                        </a:rPr>
                        <a:t>0.85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0.51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-0.6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8521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0.41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0.42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0.29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0.13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</a:tbl>
          </a:graphicData>
        </a:graphic>
      </p:graphicFrame>
      <p:sp>
        <p:nvSpPr>
          <p:cNvPr id="1357" name="CustomShape 2"/>
          <p:cNvSpPr/>
          <p:nvPr/>
        </p:nvSpPr>
        <p:spPr>
          <a:xfrm>
            <a:off x="10532520" y="3293640"/>
            <a:ext cx="135540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Q*(→)</a:t>
            </a:r>
            <a:endParaRPr b="0" lang="pt-BR" sz="3400" spc="-1" strike="noStrike">
              <a:latin typeface="Arial"/>
            </a:endParaRPr>
          </a:p>
        </p:txBody>
      </p:sp>
      <p:graphicFrame>
        <p:nvGraphicFramePr>
          <p:cNvPr id="1358" name="Table 3"/>
          <p:cNvGraphicFramePr/>
          <p:nvPr/>
        </p:nvGraphicFramePr>
        <p:xfrm>
          <a:off x="264960" y="3936600"/>
          <a:ext cx="3060720" cy="2555640"/>
        </p:xfrm>
        <a:graphic>
          <a:graphicData uri="http://schemas.openxmlformats.org/drawingml/2006/table">
            <a:tbl>
              <a:tblPr/>
              <a:tblGrid>
                <a:gridCol w="765000"/>
                <a:gridCol w="765000"/>
                <a:gridCol w="765000"/>
                <a:gridCol w="765720"/>
              </a:tblGrid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0.57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0.59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0.66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0.51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0.53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8521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0.44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Avenir Next Medium"/>
                          <a:ea typeface="Avenir Next Medium"/>
                        </a:rPr>
                        <a:t>0.43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0.4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DIN Condensed Bold"/>
                          <a:ea typeface="DIN Condensed Bold"/>
                        </a:rPr>
                        <a:t>0.28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</a:tbl>
          </a:graphicData>
        </a:graphic>
      </p:graphicFrame>
      <p:sp>
        <p:nvSpPr>
          <p:cNvPr id="1359" name="CustomShape 4"/>
          <p:cNvSpPr/>
          <p:nvPr/>
        </p:nvSpPr>
        <p:spPr>
          <a:xfrm>
            <a:off x="988200" y="3293640"/>
            <a:ext cx="135540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Q*(←)</a:t>
            </a:r>
            <a:endParaRPr b="0" lang="pt-BR" sz="3400" spc="-1" strike="noStrike">
              <a:latin typeface="Arial"/>
            </a:endParaRPr>
          </a:p>
        </p:txBody>
      </p:sp>
      <p:graphicFrame>
        <p:nvGraphicFramePr>
          <p:cNvPr id="1360" name="Table 5"/>
          <p:cNvGraphicFramePr/>
          <p:nvPr/>
        </p:nvGraphicFramePr>
        <p:xfrm>
          <a:off x="4971960" y="782280"/>
          <a:ext cx="3060720" cy="2555640"/>
        </p:xfrm>
        <a:graphic>
          <a:graphicData uri="http://schemas.openxmlformats.org/drawingml/2006/table">
            <a:tbl>
              <a:tblPr/>
              <a:tblGrid>
                <a:gridCol w="765000"/>
                <a:gridCol w="765000"/>
                <a:gridCol w="765000"/>
                <a:gridCol w="765720"/>
              </a:tblGrid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0.59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0.67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0.77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Avenir Next Medium"/>
                          <a:ea typeface="Avenir Next Medium"/>
                        </a:rPr>
                        <a:t>0.57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Avenir Next Medium"/>
                          <a:ea typeface="Avenir Next Medium"/>
                        </a:rPr>
                        <a:t>0.57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8521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DIN Condensed Bold"/>
                          <a:ea typeface="DIN Condensed Bold"/>
                        </a:rPr>
                        <a:t>0.49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0.39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Avenir Next Medium"/>
                          <a:ea typeface="Avenir Next Medium"/>
                        </a:rPr>
                        <a:t>0.48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-0.7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</a:tbl>
          </a:graphicData>
        </a:graphic>
      </p:graphicFrame>
      <p:sp>
        <p:nvSpPr>
          <p:cNvPr id="1361" name="CustomShape 6"/>
          <p:cNvSpPr/>
          <p:nvPr/>
        </p:nvSpPr>
        <p:spPr>
          <a:xfrm>
            <a:off x="5825520" y="104400"/>
            <a:ext cx="135396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Q*(↑)</a:t>
            </a:r>
            <a:endParaRPr b="0" lang="pt-BR" sz="3400" spc="-1" strike="noStrike">
              <a:latin typeface="Arial"/>
            </a:endParaRPr>
          </a:p>
        </p:txBody>
      </p:sp>
      <p:graphicFrame>
        <p:nvGraphicFramePr>
          <p:cNvPr id="1362" name="Table 7"/>
          <p:cNvGraphicFramePr/>
          <p:nvPr/>
        </p:nvGraphicFramePr>
        <p:xfrm>
          <a:off x="4971960" y="6935040"/>
          <a:ext cx="3060720" cy="2555640"/>
        </p:xfrm>
        <a:graphic>
          <a:graphicData uri="http://schemas.openxmlformats.org/drawingml/2006/table">
            <a:tbl>
              <a:tblPr/>
              <a:tblGrid>
                <a:gridCol w="765000"/>
                <a:gridCol w="765000"/>
                <a:gridCol w="765000"/>
                <a:gridCol w="765720"/>
              </a:tblGrid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0.53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0.67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0.57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0.45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0.3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8521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0.44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0.39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0.41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0.27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</a:tbl>
          </a:graphicData>
        </a:graphic>
      </p:graphicFrame>
      <p:sp>
        <p:nvSpPr>
          <p:cNvPr id="1363" name="CustomShape 8"/>
          <p:cNvSpPr/>
          <p:nvPr/>
        </p:nvSpPr>
        <p:spPr>
          <a:xfrm>
            <a:off x="5628240" y="6327360"/>
            <a:ext cx="135396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Q*(↓)</a:t>
            </a:r>
            <a:endParaRPr b="0" lang="pt-BR" sz="3400" spc="-1" strike="noStrike">
              <a:latin typeface="Arial"/>
            </a:endParaRPr>
          </a:p>
        </p:txBody>
      </p:sp>
      <p:graphicFrame>
        <p:nvGraphicFramePr>
          <p:cNvPr id="1364" name="Table 9"/>
          <p:cNvGraphicFramePr/>
          <p:nvPr/>
        </p:nvGraphicFramePr>
        <p:xfrm>
          <a:off x="5607000" y="3731760"/>
          <a:ext cx="3060720" cy="2555640"/>
        </p:xfrm>
        <a:graphic>
          <a:graphicData uri="http://schemas.openxmlformats.org/drawingml/2006/table">
            <a:tbl>
              <a:tblPr/>
              <a:tblGrid>
                <a:gridCol w="765000"/>
                <a:gridCol w="765000"/>
                <a:gridCol w="765000"/>
                <a:gridCol w="765720"/>
              </a:tblGrid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→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→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→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sair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↑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↑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sair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8521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↑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↑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←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</a:tbl>
          </a:graphicData>
        </a:graphic>
      </p:graphicFrame>
      <p:sp>
        <p:nvSpPr>
          <p:cNvPr id="1365" name="CustomShape 10"/>
          <p:cNvSpPr/>
          <p:nvPr/>
        </p:nvSpPr>
        <p:spPr>
          <a:xfrm>
            <a:off x="4376880" y="4699440"/>
            <a:ext cx="107640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𝛑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* =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366" name="CustomShape 11"/>
          <p:cNvSpPr/>
          <p:nvPr/>
        </p:nvSpPr>
        <p:spPr>
          <a:xfrm>
            <a:off x="11063520" y="8101080"/>
            <a:ext cx="1643400" cy="1219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r">
              <a:lnSpc>
                <a:spcPct val="100000"/>
              </a:lnSpc>
              <a:spcBef>
                <a:spcPts val="2801"/>
              </a:spcBef>
            </a:pPr>
            <a:r>
              <a:rPr b="0" lang="pt-BR" sz="25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𝛄 </a:t>
            </a:r>
            <a:r>
              <a:rPr b="0" lang="pt-BR" sz="25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= 0,9</a:t>
            </a:r>
            <a:endParaRPr b="0" lang="pt-BR" sz="25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801"/>
              </a:spcBef>
            </a:pPr>
            <a:r>
              <a:rPr b="0" lang="pt-BR" sz="25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ε = 0,001</a:t>
            </a:r>
            <a:endParaRPr b="0" lang="pt-BR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0" dur="indefinite" restart="never" nodeType="tmRoot">
          <p:childTnLst>
            <p:seq>
              <p:cTn id="181" dur="indefinite" nodeType="mainSeq">
                <p:childTnLst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nodeType="click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indefinite" fill="hold"/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86" dur="indefinite" fill="hold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with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indefinite" fill="hold"/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0" dur="indefinite" fill="hold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nodeType="with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indefinite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4" dur="indefinite" fill="hold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nodeType="with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indefinite" fill="hold"/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98" dur="indefinite" fill="hold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nodeType="with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indefinite" fill="hold"/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2" dur="indefinite" fill="hold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nodeType="with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indefinite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06" dur="indefinite" fill="hold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nodeType="with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indefinite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0" dur="indefinite" fill="hold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nodeType="withEffect" fill="hold" presetClass="emph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indefinite" fill="hold"/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214" dur="indefinite" fill="hold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0"/>
                            </p:stCondLst>
                            <p:childTnLst>
                              <p:par>
                                <p:cTn id="216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7" fill="hold"/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000"/>
                            </p:stCondLst>
                            <p:childTnLst>
                              <p:par>
                                <p:cTn id="219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0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TextShape 1"/>
          <p:cNvSpPr txBox="1"/>
          <p:nvPr/>
        </p:nvSpPr>
        <p:spPr>
          <a:xfrm>
            <a:off x="406440" y="1905120"/>
            <a:ext cx="12191760" cy="6108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Em qualquer iteração podemos extrair uma política: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Após convergência: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68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política gulosa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369" name="pi(s)_=_arg_max_.pdf" descr="pi(s)_=_arg_max_.pdf"/>
          <p:cNvPicPr/>
          <p:nvPr/>
        </p:nvPicPr>
        <p:blipFill>
          <a:blip r:embed="rId1"/>
          <a:stretch/>
        </p:blipFill>
        <p:spPr>
          <a:xfrm>
            <a:off x="1784520" y="3376080"/>
            <a:ext cx="9435600" cy="1294920"/>
          </a:xfrm>
          <a:prstGeom prst="rect">
            <a:avLst/>
          </a:prstGeom>
          <a:ln w="12600">
            <a:noFill/>
          </a:ln>
        </p:spPr>
      </p:pic>
      <p:pic>
        <p:nvPicPr>
          <p:cNvPr id="1370" name="pi^*(s)_=_arg_ma.pdf" descr="pi^*(s)_=_arg_ma.pdf"/>
          <p:cNvPicPr/>
          <p:nvPr/>
        </p:nvPicPr>
        <p:blipFill>
          <a:blip r:embed="rId2"/>
          <a:stretch/>
        </p:blipFill>
        <p:spPr>
          <a:xfrm>
            <a:off x="1587600" y="7725600"/>
            <a:ext cx="9829440" cy="12949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CustomShape 1"/>
          <p:cNvSpPr/>
          <p:nvPr/>
        </p:nvSpPr>
        <p:spPr>
          <a:xfrm>
            <a:off x="-1419480" y="-14040"/>
            <a:ext cx="14914800" cy="53748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372" name="Table 2"/>
          <p:cNvGraphicFramePr/>
          <p:nvPr/>
        </p:nvGraphicFramePr>
        <p:xfrm>
          <a:off x="2795760" y="6251760"/>
          <a:ext cx="3060720" cy="2555640"/>
        </p:xfrm>
        <a:graphic>
          <a:graphicData uri="http://schemas.openxmlformats.org/drawingml/2006/table">
            <a:tbl>
              <a:tblPr/>
              <a:tblGrid>
                <a:gridCol w="765000"/>
                <a:gridCol w="765000"/>
                <a:gridCol w="765000"/>
                <a:gridCol w="765720"/>
              </a:tblGrid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0.64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0.74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0.85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0.57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0.57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8521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0.49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0.43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0.48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0.28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</a:tbl>
          </a:graphicData>
        </a:graphic>
      </p:graphicFrame>
      <p:sp>
        <p:nvSpPr>
          <p:cNvPr id="1373" name="CustomShape 3"/>
          <p:cNvSpPr/>
          <p:nvPr/>
        </p:nvSpPr>
        <p:spPr>
          <a:xfrm>
            <a:off x="1389960" y="7219440"/>
            <a:ext cx="124884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V* = </a:t>
            </a:r>
            <a:endParaRPr b="0" lang="pt-BR" sz="3400" spc="-1" strike="noStrike">
              <a:latin typeface="Arial"/>
            </a:endParaRPr>
          </a:p>
        </p:txBody>
      </p:sp>
      <p:graphicFrame>
        <p:nvGraphicFramePr>
          <p:cNvPr id="1374" name="Table 4"/>
          <p:cNvGraphicFramePr/>
          <p:nvPr/>
        </p:nvGraphicFramePr>
        <p:xfrm>
          <a:off x="8285760" y="6251760"/>
          <a:ext cx="3060720" cy="2555640"/>
        </p:xfrm>
        <a:graphic>
          <a:graphicData uri="http://schemas.openxmlformats.org/drawingml/2006/table">
            <a:tbl>
              <a:tblPr/>
              <a:tblGrid>
                <a:gridCol w="765000"/>
                <a:gridCol w="765000"/>
                <a:gridCol w="765000"/>
                <a:gridCol w="765720"/>
              </a:tblGrid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→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→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→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sair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1224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↑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↑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sair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8521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↑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↑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←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1224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1224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</a:tbl>
          </a:graphicData>
        </a:graphic>
      </p:graphicFrame>
      <p:sp>
        <p:nvSpPr>
          <p:cNvPr id="1375" name="CustomShape 5"/>
          <p:cNvSpPr/>
          <p:nvPr/>
        </p:nvSpPr>
        <p:spPr>
          <a:xfrm>
            <a:off x="7055640" y="7219440"/>
            <a:ext cx="107640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𝛑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* =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376" name="TextShape 6"/>
          <p:cNvSpPr txBox="1"/>
          <p:nvPr/>
        </p:nvSpPr>
        <p:spPr>
          <a:xfrm>
            <a:off x="874800" y="859320"/>
            <a:ext cx="10326240" cy="32778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R(s,a) =                                       T(s,a,s’) =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graphicFrame>
        <p:nvGraphicFramePr>
          <p:cNvPr id="1377" name="Table 7"/>
          <p:cNvGraphicFramePr/>
          <p:nvPr/>
        </p:nvGraphicFramePr>
        <p:xfrm>
          <a:off x="2637000" y="861840"/>
          <a:ext cx="3060720" cy="2555640"/>
        </p:xfrm>
        <a:graphic>
          <a:graphicData uri="http://schemas.openxmlformats.org/drawingml/2006/table">
            <a:tbl>
              <a:tblPr/>
              <a:tblGrid>
                <a:gridCol w="765000"/>
                <a:gridCol w="765000"/>
                <a:gridCol w="765000"/>
                <a:gridCol w="765720"/>
              </a:tblGrid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f4747"/>
                    </a:solidFill>
                  </a:tcPr>
                </a:tc>
              </a:tr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8521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</a:tr>
            </a:tbl>
          </a:graphicData>
        </a:graphic>
      </p:graphicFrame>
      <p:grpSp>
        <p:nvGrpSpPr>
          <p:cNvPr id="1378" name="Group 8"/>
          <p:cNvGrpSpPr/>
          <p:nvPr/>
        </p:nvGrpSpPr>
        <p:grpSpPr>
          <a:xfrm>
            <a:off x="8882640" y="576360"/>
            <a:ext cx="1866600" cy="1561680"/>
            <a:chOff x="8882640" y="576360"/>
            <a:chExt cx="1866600" cy="1561680"/>
          </a:xfrm>
        </p:grpSpPr>
        <p:pic>
          <p:nvPicPr>
            <p:cNvPr id="1379" name="sdm.pdf" descr="sdm.pdf"/>
            <p:cNvPicPr/>
            <p:nvPr/>
          </p:nvPicPr>
          <p:blipFill>
            <a:blip r:embed="rId1"/>
            <a:stretch/>
          </p:blipFill>
          <p:spPr>
            <a:xfrm>
              <a:off x="8882640" y="576360"/>
              <a:ext cx="1866600" cy="15616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1380" name="Image" descr="Image"/>
            <p:cNvPicPr/>
            <p:nvPr/>
          </p:nvPicPr>
          <p:blipFill>
            <a:blip r:embed="rId2"/>
            <a:stretch/>
          </p:blipFill>
          <p:spPr>
            <a:xfrm>
              <a:off x="9638280" y="1455480"/>
              <a:ext cx="355320" cy="634680"/>
            </a:xfrm>
            <a:prstGeom prst="rect">
              <a:avLst/>
            </a:prstGeom>
            <a:ln w="12600">
              <a:noFill/>
            </a:ln>
          </p:spPr>
        </p:pic>
      </p:grpSp>
      <p:pic>
        <p:nvPicPr>
          <p:cNvPr id="1381" name="pi^*(s)_=_arg_ma.pdf" descr="pi^*(s)_=_arg_ma.pdf"/>
          <p:cNvPicPr/>
          <p:nvPr/>
        </p:nvPicPr>
        <p:blipFill>
          <a:blip r:embed="rId3"/>
          <a:stretch/>
        </p:blipFill>
        <p:spPr>
          <a:xfrm>
            <a:off x="1587600" y="3773160"/>
            <a:ext cx="9829440" cy="12949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1" dur="indefinite" restart="never" nodeType="tmRoot">
          <p:childTnLst>
            <p:seq>
              <p:cTn id="222" dur="indefinite" nodeType="mainSeq">
                <p:childTnLst>
                  <p:par>
                    <p:cTn id="223" fill="hold">
                      <p:stCondLst>
                        <p:cond delay="0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6" fill="hold"/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9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Iteração de valor síncrono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83" name="CustomShape 2"/>
          <p:cNvSpPr/>
          <p:nvPr/>
        </p:nvSpPr>
        <p:spPr>
          <a:xfrm>
            <a:off x="533520" y="7816320"/>
            <a:ext cx="12191760" cy="168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 Regular"/>
              <a:buChar char="‣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Atualiza todos os estados a cada iteração</a:t>
            </a:r>
            <a:endParaRPr b="0" lang="pt-BR" sz="3400" spc="-1" strike="noStrike">
              <a:latin typeface="Arial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SzPct val="105000"/>
              <a:buFont typeface="Avenir Next Regular"/>
              <a:buChar char="‣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Requer 2|S| memória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384" name="CustomShape 3"/>
          <p:cNvSpPr/>
          <p:nvPr/>
        </p:nvSpPr>
        <p:spPr>
          <a:xfrm>
            <a:off x="406440" y="1820880"/>
            <a:ext cx="12191760" cy="5911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660240" indent="-659880">
              <a:lnSpc>
                <a:spcPct val="200000"/>
              </a:lnSpc>
              <a:spcBef>
                <a:spcPts val="2801"/>
              </a:spcBef>
              <a:buClr>
                <a:srgbClr val="222222"/>
              </a:buClr>
              <a:buFont typeface="StarSymbol"/>
              <a:buAutoNum type="arabicPeriod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 = 0, V’ = +∞</a:t>
            </a:r>
            <a:endParaRPr b="0" lang="pt-BR" sz="3400" spc="-1" strike="noStrike">
              <a:latin typeface="Arial"/>
            </a:endParaRPr>
          </a:p>
          <a:p>
            <a:pPr marL="660240" indent="-659880">
              <a:lnSpc>
                <a:spcPct val="200000"/>
              </a:lnSpc>
              <a:spcBef>
                <a:spcPts val="2801"/>
              </a:spcBef>
              <a:buClr>
                <a:srgbClr val="222222"/>
              </a:buClr>
              <a:buFont typeface="StarSymbol"/>
              <a:buAutoNum type="arabicPeriod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Enquanto |V’-V| ≥ ε(1-𝛄)/𝛄:</a:t>
            </a:r>
            <a:endParaRPr b="0" lang="pt-BR" sz="3400" spc="-1" strike="noStrike">
              <a:latin typeface="Arial"/>
            </a:endParaRPr>
          </a:p>
          <a:p>
            <a:pPr lvl="1" marL="1320840" indent="-659880">
              <a:lnSpc>
                <a:spcPct val="200000"/>
              </a:lnSpc>
              <a:spcBef>
                <a:spcPts val="2801"/>
              </a:spcBef>
              <a:buClr>
                <a:srgbClr val="838787"/>
              </a:buClr>
              <a:buFont typeface="StarSymbol"/>
              <a:buAutoNum type="arabicPeriod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endParaRPr b="0" lang="pt-BR" sz="3400" spc="-1" strike="noStrike">
              <a:latin typeface="Arial"/>
            </a:endParaRPr>
          </a:p>
          <a:p>
            <a:pPr lvl="1" marL="1320840" indent="-659880">
              <a:lnSpc>
                <a:spcPct val="200000"/>
              </a:lnSpc>
              <a:spcBef>
                <a:spcPts val="2801"/>
              </a:spcBef>
              <a:buClr>
                <a:srgbClr val="838787"/>
              </a:buClr>
              <a:buFont typeface="StarSymbol"/>
              <a:buAutoNum type="arabicPeriod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endParaRPr b="0" lang="pt-BR" sz="3400" spc="-1" strike="noStrike">
              <a:latin typeface="Arial"/>
            </a:endParaRPr>
          </a:p>
        </p:txBody>
      </p:sp>
      <p:pic>
        <p:nvPicPr>
          <p:cNvPr id="1385" name="V'_=_max_a_left_.pdf" descr="V'_=_max_a_left_.pdf"/>
          <p:cNvPicPr/>
          <p:nvPr/>
        </p:nvPicPr>
        <p:blipFill>
          <a:blip r:embed="rId1"/>
          <a:stretch/>
        </p:blipFill>
        <p:spPr>
          <a:xfrm>
            <a:off x="2536560" y="4678920"/>
            <a:ext cx="8419680" cy="1294920"/>
          </a:xfrm>
          <a:prstGeom prst="rect">
            <a:avLst/>
          </a:prstGeom>
          <a:ln w="12600">
            <a:noFill/>
          </a:ln>
        </p:spPr>
      </p:pic>
      <p:pic>
        <p:nvPicPr>
          <p:cNvPr id="1386" name="V_gets_V'.pdf" descr="V_gets_V'.pdf"/>
          <p:cNvPicPr/>
          <p:nvPr/>
        </p:nvPicPr>
        <p:blipFill>
          <a:blip r:embed="rId2"/>
          <a:stretch/>
        </p:blipFill>
        <p:spPr>
          <a:xfrm>
            <a:off x="2544120" y="6603840"/>
            <a:ext cx="1434600" cy="3679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Iteração de valor Assíncrono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388" name="CustomShape 2"/>
          <p:cNvSpPr/>
          <p:nvPr/>
        </p:nvSpPr>
        <p:spPr>
          <a:xfrm>
            <a:off x="533520" y="8772840"/>
            <a:ext cx="12191760" cy="723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e42832"/>
              </a:buClr>
              <a:buSzPct val="105000"/>
              <a:buFont typeface="Avenir Next Regular"/>
              <a:buChar char="‣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Requer |S| memória, converge mais rápido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389" name="CustomShape 3"/>
          <p:cNvSpPr/>
          <p:nvPr/>
        </p:nvSpPr>
        <p:spPr>
          <a:xfrm>
            <a:off x="406440" y="1820880"/>
            <a:ext cx="12191760" cy="5911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627480" indent="-627120">
              <a:lnSpc>
                <a:spcPct val="100000"/>
              </a:lnSpc>
              <a:spcBef>
                <a:spcPts val="2599"/>
              </a:spcBef>
              <a:buClr>
                <a:srgbClr val="222222"/>
              </a:buClr>
              <a:buFont typeface="StarSymbol"/>
              <a:buAutoNum type="arabicPeriod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 = 0, δ = +∞</a:t>
            </a:r>
            <a:endParaRPr b="0" lang="pt-BR" sz="3230" spc="-1" strike="noStrike">
              <a:latin typeface="Arial"/>
            </a:endParaRPr>
          </a:p>
          <a:p>
            <a:pPr marL="627480" indent="-627120">
              <a:lnSpc>
                <a:spcPct val="100000"/>
              </a:lnSpc>
              <a:spcBef>
                <a:spcPts val="2599"/>
              </a:spcBef>
              <a:buClr>
                <a:srgbClr val="222222"/>
              </a:buClr>
              <a:buFont typeface="StarSymbol"/>
              <a:buAutoNum type="arabicPeriod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Enquanto δ ≥ ε(1-𝛄)/𝛄:</a:t>
            </a:r>
            <a:endParaRPr b="0" lang="pt-BR" sz="3230" spc="-1" strike="noStrike">
              <a:latin typeface="Arial"/>
            </a:endParaRPr>
          </a:p>
          <a:p>
            <a:pPr lvl="1" marL="1254600" indent="-627120">
              <a:lnSpc>
                <a:spcPct val="120000"/>
              </a:lnSpc>
              <a:spcBef>
                <a:spcPts val="2599"/>
              </a:spcBef>
              <a:buClr>
                <a:srgbClr val="838787"/>
              </a:buClr>
              <a:buFont typeface="StarSymbol"/>
              <a:buAutoNum type="arabicPeriod"/>
            </a:pPr>
            <a:r>
              <a:rPr b="0" lang="pt-BR" sz="32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Para todo estado s:</a:t>
            </a:r>
            <a:endParaRPr b="0" lang="pt-BR" sz="3230" spc="-1" strike="noStrike">
              <a:latin typeface="Arial"/>
            </a:endParaRPr>
          </a:p>
          <a:p>
            <a:pPr lvl="2" marL="1882080" indent="-627120">
              <a:lnSpc>
                <a:spcPct val="150000"/>
              </a:lnSpc>
              <a:spcBef>
                <a:spcPts val="2599"/>
              </a:spcBef>
              <a:buClr>
                <a:srgbClr val="838787"/>
              </a:buClr>
              <a:buFont typeface="StarSymbol"/>
              <a:buAutoNum type="arabicPeriod"/>
            </a:pPr>
            <a:r>
              <a:rPr b="0" lang="pt-BR" sz="32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endParaRPr b="0" lang="pt-BR" sz="3230" spc="-1" strike="noStrike">
              <a:latin typeface="Arial"/>
            </a:endParaRPr>
          </a:p>
          <a:p>
            <a:pPr lvl="2" marL="1882080" indent="-627120">
              <a:lnSpc>
                <a:spcPct val="150000"/>
              </a:lnSpc>
              <a:spcBef>
                <a:spcPts val="2599"/>
              </a:spcBef>
              <a:buClr>
                <a:srgbClr val="838787"/>
              </a:buClr>
              <a:buFont typeface="StarSymbol"/>
              <a:buAutoNum type="arabicPeriod"/>
            </a:pPr>
            <a:r>
              <a:rPr b="0" lang="pt-BR" sz="32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endParaRPr b="0" lang="pt-BR" sz="3230" spc="-1" strike="noStrike">
              <a:latin typeface="Arial"/>
            </a:endParaRPr>
          </a:p>
          <a:p>
            <a:pPr lvl="2" marL="1882080" indent="-627120">
              <a:lnSpc>
                <a:spcPct val="150000"/>
              </a:lnSpc>
              <a:spcBef>
                <a:spcPts val="2599"/>
              </a:spcBef>
              <a:buClr>
                <a:srgbClr val="838787"/>
              </a:buClr>
              <a:buFont typeface="StarSymbol"/>
              <a:buAutoNum type="arabicPeriod"/>
            </a:pPr>
            <a:r>
              <a:rPr b="0" lang="pt-BR" sz="32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endParaRPr b="0" lang="pt-BR" sz="3230" spc="-1" strike="noStrike">
              <a:latin typeface="Arial"/>
            </a:endParaRPr>
          </a:p>
        </p:txBody>
      </p:sp>
      <p:pic>
        <p:nvPicPr>
          <p:cNvPr id="1390" name="Image" descr="Image"/>
          <p:cNvPicPr/>
          <p:nvPr/>
        </p:nvPicPr>
        <p:blipFill>
          <a:blip r:embed="rId1"/>
          <a:stretch/>
        </p:blipFill>
        <p:spPr>
          <a:xfrm>
            <a:off x="2504880" y="5526360"/>
            <a:ext cx="8826120" cy="1294920"/>
          </a:xfrm>
          <a:prstGeom prst="rect">
            <a:avLst/>
          </a:prstGeom>
          <a:ln w="12600">
            <a:noFill/>
          </a:ln>
        </p:spPr>
      </p:pic>
      <p:pic>
        <p:nvPicPr>
          <p:cNvPr id="1391" name="Image" descr="Image"/>
          <p:cNvPicPr/>
          <p:nvPr/>
        </p:nvPicPr>
        <p:blipFill>
          <a:blip r:embed="rId2"/>
          <a:stretch/>
        </p:blipFill>
        <p:spPr>
          <a:xfrm>
            <a:off x="2504880" y="4794120"/>
            <a:ext cx="1726920" cy="444240"/>
          </a:xfrm>
          <a:prstGeom prst="rect">
            <a:avLst/>
          </a:prstGeom>
          <a:ln w="12600">
            <a:noFill/>
          </a:ln>
        </p:spPr>
      </p:pic>
      <p:pic>
        <p:nvPicPr>
          <p:cNvPr id="1392" name="Image" descr="Image"/>
          <p:cNvPicPr/>
          <p:nvPr/>
        </p:nvPicPr>
        <p:blipFill>
          <a:blip r:embed="rId3"/>
          <a:stretch/>
        </p:blipFill>
        <p:spPr>
          <a:xfrm>
            <a:off x="2504880" y="7175520"/>
            <a:ext cx="4203360" cy="4442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TextShape 1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iteração de valor assíncrono: convergência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graphicFrame>
        <p:nvGraphicFramePr>
          <p:cNvPr id="1394" name="Table 2"/>
          <p:cNvGraphicFramePr/>
          <p:nvPr/>
        </p:nvGraphicFramePr>
        <p:xfrm>
          <a:off x="930240" y="3598920"/>
          <a:ext cx="3060720" cy="2555640"/>
        </p:xfrm>
        <a:graphic>
          <a:graphicData uri="http://schemas.openxmlformats.org/drawingml/2006/table">
            <a:tbl>
              <a:tblPr/>
              <a:tblGrid>
                <a:gridCol w="765000"/>
                <a:gridCol w="765000"/>
                <a:gridCol w="765000"/>
                <a:gridCol w="765720"/>
              </a:tblGrid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000000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f4747"/>
                    </a:solidFill>
                  </a:tcPr>
                </a:tc>
              </a:tr>
              <a:tr h="8517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000000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blipFill rotWithShape="0">
                      <a:blip r:embed="rId1"/>
                      <a:tile/>
                    </a:blip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-1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09daf2"/>
                    </a:solidFill>
                  </a:tcPr>
                </a:tc>
              </a:tr>
              <a:tr h="8521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000000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e2c7e3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e2c7e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95" name="Scatter Chart"/>
          <p:cNvGraphicFramePr/>
          <p:nvPr/>
        </p:nvGraphicFramePr>
        <p:xfrm>
          <a:off x="4728960" y="2182680"/>
          <a:ext cx="7760520" cy="7219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96" name="CustomShape 3"/>
          <p:cNvSpPr/>
          <p:nvPr/>
        </p:nvSpPr>
        <p:spPr>
          <a:xfrm>
            <a:off x="1577160" y="6654240"/>
            <a:ext cx="1766880" cy="57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100" spc="-1" strike="noStrike">
                <a:solidFill>
                  <a:srgbClr val="c52060"/>
                </a:solidFill>
                <a:latin typeface="Avenir Next Medium"/>
                <a:ea typeface="Avenir Next Medium"/>
              </a:rPr>
              <a:t>ε = 0.01</a:t>
            </a:r>
            <a:endParaRPr b="0" lang="pt-BR" sz="3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e9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exercício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406440" y="1890000"/>
            <a:ext cx="12191760" cy="69998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3661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MDP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07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Ações ←, →, e sair (aplicável em a,e)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07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Transições determinísticas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07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Recompensa após agir em estado: R(s,sair) =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Política ótima para 𝛄 = 1?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Política ótima para 𝛄 = 0,1?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Para que valor de 𝛄 direita e esquerda são equivalentes em d?   </a:t>
            </a:r>
            <a:r>
              <a:rPr b="0" lang="pt-BR" sz="2800" spc="-1" strike="noStrike">
                <a:solidFill>
                  <a:srgbClr val="e42832"/>
                </a:solidFill>
                <a:latin typeface="American Typewriter"/>
                <a:ea typeface="American Typewriter"/>
              </a:rPr>
              <a:t>√</a:t>
            </a:r>
            <a:r>
              <a:rPr b="0" lang="pt-BR" sz="28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0,1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  <p:graphicFrame>
        <p:nvGraphicFramePr>
          <p:cNvPr id="348" name="Table 3"/>
          <p:cNvGraphicFramePr/>
          <p:nvPr/>
        </p:nvGraphicFramePr>
        <p:xfrm>
          <a:off x="6234120" y="6109920"/>
          <a:ext cx="4212360" cy="66492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6649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sair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9" name="Table 4"/>
          <p:cNvGraphicFramePr/>
          <p:nvPr/>
        </p:nvGraphicFramePr>
        <p:xfrm>
          <a:off x="6234120" y="7040880"/>
          <a:ext cx="4212360" cy="66492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6649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sair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→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sair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0" name="Table 5"/>
          <p:cNvGraphicFramePr/>
          <p:nvPr/>
        </p:nvGraphicFramePr>
        <p:xfrm>
          <a:off x="8651160" y="4472640"/>
          <a:ext cx="4212360" cy="111276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5565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65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DIN Condensed Bold"/>
                          <a:ea typeface="DIN Condensed Bold"/>
                        </a:rPr>
                        <a:t>a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b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c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d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DIN Condensed Bold"/>
                          <a:ea typeface="DIN Condensed Bold"/>
                        </a:rPr>
                        <a:t>e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CustomShape 1"/>
          <p:cNvSpPr/>
          <p:nvPr/>
        </p:nvSpPr>
        <p:spPr>
          <a:xfrm>
            <a:off x="406440" y="3554280"/>
            <a:ext cx="12191760" cy="5911920"/>
          </a:xfrm>
          <a:prstGeom prst="rect">
            <a:avLst/>
          </a:prstGeom>
          <a:solidFill>
            <a:srgbClr val="fff7c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660240" indent="-65988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Font typeface="StarSymbol"/>
              <a:buAutoNum type="arabicPeriod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 = 0, δ = +∞</a:t>
            </a:r>
            <a:endParaRPr b="0" lang="pt-BR" sz="3100" spc="-1" strike="noStrike">
              <a:latin typeface="Arial"/>
            </a:endParaRPr>
          </a:p>
          <a:p>
            <a:pPr marL="660240" indent="-659880">
              <a:lnSpc>
                <a:spcPct val="100000"/>
              </a:lnSpc>
              <a:spcBef>
                <a:spcPts val="2801"/>
              </a:spcBef>
              <a:buClr>
                <a:srgbClr val="222222"/>
              </a:buClr>
              <a:buFont typeface="StarSymbol"/>
              <a:buAutoNum type="arabicPeriod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Enquanto δ ≥ ε(1-𝛄)/𝛄:</a:t>
            </a:r>
            <a:endParaRPr b="0" lang="pt-BR" sz="3100" spc="-1" strike="noStrike">
              <a:latin typeface="Arial"/>
            </a:endParaRPr>
          </a:p>
          <a:p>
            <a:pPr lvl="1" marL="1320840" indent="-659880">
              <a:lnSpc>
                <a:spcPct val="120000"/>
              </a:lnSpc>
              <a:spcBef>
                <a:spcPts val="2801"/>
              </a:spcBef>
              <a:buClr>
                <a:srgbClr val="838787"/>
              </a:buClr>
              <a:buFont typeface="StarSymbol"/>
              <a:buAutoNum type="arabicPeriod"/>
            </a:pPr>
            <a:r>
              <a:rPr b="0" lang="pt-BR" sz="3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Para todo estado s:</a:t>
            </a:r>
            <a:endParaRPr b="0" lang="pt-BR" sz="3100" spc="-1" strike="noStrike">
              <a:latin typeface="Arial"/>
            </a:endParaRPr>
          </a:p>
          <a:p>
            <a:pPr lvl="2" marL="1981080" indent="-659880">
              <a:lnSpc>
                <a:spcPct val="150000"/>
              </a:lnSpc>
              <a:spcBef>
                <a:spcPts val="2801"/>
              </a:spcBef>
              <a:buClr>
                <a:srgbClr val="838787"/>
              </a:buClr>
              <a:buFont typeface="StarSymbol"/>
              <a:buAutoNum type="arabicPeriod"/>
            </a:pPr>
            <a:r>
              <a:rPr b="0" lang="pt-BR" sz="3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endParaRPr b="0" lang="pt-BR" sz="3100" spc="-1" strike="noStrike">
              <a:latin typeface="Arial"/>
            </a:endParaRPr>
          </a:p>
          <a:p>
            <a:pPr lvl="2" marL="1981080" indent="-659880">
              <a:lnSpc>
                <a:spcPct val="150000"/>
              </a:lnSpc>
              <a:spcBef>
                <a:spcPts val="2801"/>
              </a:spcBef>
              <a:buClr>
                <a:srgbClr val="838787"/>
              </a:buClr>
              <a:buFont typeface="StarSymbol"/>
              <a:buAutoNum type="arabicPeriod"/>
            </a:pPr>
            <a:r>
              <a:rPr b="0" lang="pt-BR" sz="3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endParaRPr b="0" lang="pt-BR" sz="3100" spc="-1" strike="noStrike">
              <a:latin typeface="Arial"/>
            </a:endParaRPr>
          </a:p>
          <a:p>
            <a:pPr lvl="2" marL="1981080" indent="-659880">
              <a:lnSpc>
                <a:spcPct val="150000"/>
              </a:lnSpc>
              <a:spcBef>
                <a:spcPts val="2801"/>
              </a:spcBef>
              <a:buClr>
                <a:srgbClr val="838787"/>
              </a:buClr>
              <a:buFont typeface="StarSymbol"/>
              <a:buAutoNum type="arabicPeriod"/>
            </a:pPr>
            <a:r>
              <a:rPr b="0" lang="pt-BR" sz="31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endParaRPr b="0" lang="pt-BR" sz="3100" spc="-1" strike="noStrike">
              <a:latin typeface="Arial"/>
            </a:endParaRPr>
          </a:p>
        </p:txBody>
      </p:sp>
      <p:sp>
        <p:nvSpPr>
          <p:cNvPr id="1398" name="TextShape 2"/>
          <p:cNvSpPr txBox="1"/>
          <p:nvPr/>
        </p:nvSpPr>
        <p:spPr>
          <a:xfrm>
            <a:off x="406440" y="1905120"/>
            <a:ext cx="12191760" cy="13701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Dada uma política 𝛑, podemos computar seu valor realizando “Iteração de valor” sem otimização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399" name="TextShape 3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avaliação de política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400" name="V(s)_=_R(s,_pi(s.pdf" descr="V(s)_=_R(s,_pi(s.pdf"/>
          <p:cNvPicPr/>
          <p:nvPr/>
        </p:nvPicPr>
        <p:blipFill>
          <a:blip r:embed="rId1"/>
          <a:stretch/>
        </p:blipFill>
        <p:spPr>
          <a:xfrm>
            <a:off x="2427840" y="7540200"/>
            <a:ext cx="8673840" cy="943920"/>
          </a:xfrm>
          <a:prstGeom prst="rect">
            <a:avLst/>
          </a:prstGeom>
          <a:ln w="12600">
            <a:noFill/>
          </a:ln>
        </p:spPr>
      </p:pic>
      <p:pic>
        <p:nvPicPr>
          <p:cNvPr id="1401" name="Image" descr="Image"/>
          <p:cNvPicPr/>
          <p:nvPr/>
        </p:nvPicPr>
        <p:blipFill>
          <a:blip r:embed="rId2"/>
          <a:stretch/>
        </p:blipFill>
        <p:spPr>
          <a:xfrm>
            <a:off x="2427840" y="6474960"/>
            <a:ext cx="1726920" cy="444240"/>
          </a:xfrm>
          <a:prstGeom prst="rect">
            <a:avLst/>
          </a:prstGeom>
          <a:ln w="12600">
            <a:noFill/>
          </a:ln>
        </p:spPr>
      </p:pic>
      <p:pic>
        <p:nvPicPr>
          <p:cNvPr id="1402" name="Image" descr="Image"/>
          <p:cNvPicPr/>
          <p:nvPr/>
        </p:nvPicPr>
        <p:blipFill>
          <a:blip r:embed="rId3"/>
          <a:stretch/>
        </p:blipFill>
        <p:spPr>
          <a:xfrm>
            <a:off x="2427840" y="8768880"/>
            <a:ext cx="4203360" cy="444240"/>
          </a:xfrm>
          <a:prstGeom prst="rect">
            <a:avLst/>
          </a:prstGeom>
          <a:ln w="12600">
            <a:noFill/>
          </a:ln>
        </p:spPr>
      </p:pic>
      <p:sp>
        <p:nvSpPr>
          <p:cNvPr id="1403" name="CustomShape 4"/>
          <p:cNvSpPr/>
          <p:nvPr/>
        </p:nvSpPr>
        <p:spPr>
          <a:xfrm>
            <a:off x="8868240" y="3819240"/>
            <a:ext cx="3479400" cy="162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Complexidade: O(n</a:t>
            </a:r>
            <a:r>
              <a:rPr b="0" lang="pt-BR" sz="2000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)</a:t>
            </a:r>
            <a:endParaRPr b="0" lang="pt-B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melhor que resolver sistema de equações lineares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0" dur="indefinite" restart="never" nodeType="tmRoot">
          <p:childTnLst>
            <p:seq>
              <p:cTn id="231" dur="indefinite" nodeType="mainSeq">
                <p:childTnLst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5" fill="hold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TextShape 1"/>
          <p:cNvSpPr txBox="1"/>
          <p:nvPr/>
        </p:nvSpPr>
        <p:spPr>
          <a:xfrm>
            <a:off x="406440" y="1905120"/>
            <a:ext cx="12191760" cy="74257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Utilidade esperada (descontada) começando no estado s e agindo de acordo com política 𝛑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𝛑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(s) = E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𝛑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(R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+ 𝛄R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+ 𝛄</a:t>
            </a:r>
            <a:r>
              <a:rPr b="0" lang="pt-BR" sz="3400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R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+ … | S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=s 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Valor ótimo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: Função valor para política ótima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V*(s) = max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𝛑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V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𝛑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(s)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Computada por busca Expectimax com árvore infinita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Política ótima:  𝛑*(s) = ação ótima em 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05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revisão: função valor de estado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CustomShape 1"/>
          <p:cNvSpPr/>
          <p:nvPr/>
        </p:nvSpPr>
        <p:spPr>
          <a:xfrm>
            <a:off x="9080640" y="8511120"/>
            <a:ext cx="295920" cy="71964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7" name="TextShape 2"/>
          <p:cNvSpPr txBox="1"/>
          <p:nvPr/>
        </p:nvSpPr>
        <p:spPr>
          <a:xfrm>
            <a:off x="406440" y="2793960"/>
            <a:ext cx="7536240" cy="5865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Q*(s,a)</a:t>
            </a: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: Utilidade esperada de tomar ação </a:t>
            </a:r>
            <a:r>
              <a:rPr b="0" lang="pt-BR" sz="29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a</a:t>
            </a: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em estado </a:t>
            </a:r>
            <a:r>
              <a:rPr b="0" lang="pt-BR" sz="29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s</a:t>
            </a: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e continuar de acordo com política ótima</a:t>
            </a:r>
            <a:endParaRPr b="0" lang="pt-BR" sz="29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Q*(s,a) =  R(s,a) + 𝛄E(V*(s’)|s,a)</a:t>
            </a:r>
            <a:endParaRPr b="0" lang="pt-BR" sz="29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V*(s) = max</a:t>
            </a:r>
            <a:r>
              <a:rPr b="0" lang="pt-BR" sz="29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Q*(s,a)</a:t>
            </a:r>
            <a:endParaRPr b="0" lang="pt-BR" sz="29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9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Valor ótimo V*(s) calcula heurística perfeita para estado s em árvore de busca</a:t>
            </a:r>
            <a:endParaRPr b="0" lang="pt-BR" sz="29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08" name="TextShape 3"/>
          <p:cNvSpPr txBox="1"/>
          <p:nvPr/>
        </p:nvSpPr>
        <p:spPr>
          <a:xfrm>
            <a:off x="406440" y="673200"/>
            <a:ext cx="7425000" cy="7034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100"/>
              </a:spcBef>
            </a:pPr>
            <a:r>
              <a:rPr b="0" lang="pt-BR" sz="468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revisão: Função Q-valor</a:t>
            </a:r>
            <a:endParaRPr b="0" lang="pt-BR" sz="4680" spc="-1" strike="noStrike">
              <a:solidFill>
                <a:srgbClr val="838787"/>
              </a:solidFill>
              <a:latin typeface="Avenir Next Medium"/>
            </a:endParaRPr>
          </a:p>
        </p:txBody>
      </p:sp>
      <p:graphicFrame>
        <p:nvGraphicFramePr>
          <p:cNvPr id="1409" name="Table 4"/>
          <p:cNvGraphicFramePr/>
          <p:nvPr/>
        </p:nvGraphicFramePr>
        <p:xfrm>
          <a:off x="8217360" y="613080"/>
          <a:ext cx="4212360" cy="111276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5565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65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DIN Condensed Bold"/>
                          <a:ea typeface="DIN Condensed Bold"/>
                        </a:rPr>
                        <a:t>a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b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c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d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DIN Condensed Bold"/>
                          <a:ea typeface="DIN Condensed Bold"/>
                        </a:rPr>
                        <a:t>e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1410" name="CustomShape 5"/>
          <p:cNvSpPr/>
          <p:nvPr/>
        </p:nvSpPr>
        <p:spPr>
          <a:xfrm>
            <a:off x="9513720" y="386280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1" name="CustomShape 6"/>
          <p:cNvSpPr/>
          <p:nvPr/>
        </p:nvSpPr>
        <p:spPr>
          <a:xfrm>
            <a:off x="10577520" y="3293640"/>
            <a:ext cx="901080" cy="73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2" name="CustomShape 7"/>
          <p:cNvSpPr/>
          <p:nvPr/>
        </p:nvSpPr>
        <p:spPr>
          <a:xfrm flipH="1">
            <a:off x="9675720" y="3293640"/>
            <a:ext cx="901080" cy="73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>
                <a:hueOff val="104794"/>
                <a:lumOff val="-8431"/>
              </a:schemeClr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3" name="CustomShape 8"/>
          <p:cNvSpPr/>
          <p:nvPr/>
        </p:nvSpPr>
        <p:spPr>
          <a:xfrm>
            <a:off x="10304280" y="300204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14" name="CustomShape 9"/>
          <p:cNvSpPr/>
          <p:nvPr/>
        </p:nvSpPr>
        <p:spPr>
          <a:xfrm>
            <a:off x="10714680" y="299160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</a:t>
            </a:r>
            <a:endParaRPr b="0" lang="pt-BR" sz="2000" spc="-1" strike="noStrike">
              <a:latin typeface="Arial"/>
            </a:endParaRPr>
          </a:p>
        </p:txBody>
      </p:sp>
      <p:grpSp>
        <p:nvGrpSpPr>
          <p:cNvPr id="1415" name="Group 10"/>
          <p:cNvGrpSpPr/>
          <p:nvPr/>
        </p:nvGrpSpPr>
        <p:grpSpPr>
          <a:xfrm>
            <a:off x="11643840" y="6134040"/>
            <a:ext cx="1523880" cy="1472760"/>
            <a:chOff x="11643840" y="6134040"/>
            <a:chExt cx="1523880" cy="1472760"/>
          </a:xfrm>
        </p:grpSpPr>
        <p:sp>
          <p:nvSpPr>
            <p:cNvPr id="1416" name="CustomShape 11"/>
            <p:cNvSpPr/>
            <p:nvPr/>
          </p:nvSpPr>
          <p:spPr>
            <a:xfrm>
              <a:off x="11643840" y="6134040"/>
              <a:ext cx="507600" cy="40608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7" name="Line 12"/>
            <p:cNvSpPr/>
            <p:nvPr/>
          </p:nvSpPr>
          <p:spPr>
            <a:xfrm>
              <a:off x="11897640" y="633672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 anchorCtr="1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𝛄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418" name="CustomShape 13"/>
          <p:cNvSpPr/>
          <p:nvPr/>
        </p:nvSpPr>
        <p:spPr>
          <a:xfrm>
            <a:off x="9810000" y="3422160"/>
            <a:ext cx="316080" cy="40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←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19" name="CustomShape 14"/>
          <p:cNvSpPr/>
          <p:nvPr/>
        </p:nvSpPr>
        <p:spPr>
          <a:xfrm>
            <a:off x="11023560" y="3422160"/>
            <a:ext cx="316080" cy="405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→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20" name="CustomShape 15"/>
          <p:cNvSpPr/>
          <p:nvPr/>
        </p:nvSpPr>
        <p:spPr>
          <a:xfrm>
            <a:off x="11316240" y="386280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1" name="CustomShape 16"/>
          <p:cNvSpPr/>
          <p:nvPr/>
        </p:nvSpPr>
        <p:spPr>
          <a:xfrm flipV="1">
            <a:off x="11478960" y="4025160"/>
            <a:ext cx="360" cy="87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2" name="CustomShape 17"/>
          <p:cNvSpPr/>
          <p:nvPr/>
        </p:nvSpPr>
        <p:spPr>
          <a:xfrm>
            <a:off x="11205720" y="460584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23" name="CustomShape 18"/>
          <p:cNvSpPr/>
          <p:nvPr/>
        </p:nvSpPr>
        <p:spPr>
          <a:xfrm flipH="1" flipV="1">
            <a:off x="11478240" y="4896720"/>
            <a:ext cx="418680" cy="80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4" name="CustomShape 19"/>
          <p:cNvSpPr/>
          <p:nvPr/>
        </p:nvSpPr>
        <p:spPr>
          <a:xfrm>
            <a:off x="11653560" y="5011560"/>
            <a:ext cx="5644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sair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25" name="CustomShape 20"/>
          <p:cNvSpPr/>
          <p:nvPr/>
        </p:nvSpPr>
        <p:spPr>
          <a:xfrm>
            <a:off x="10872000" y="553644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6" name="CustomShape 21"/>
          <p:cNvSpPr/>
          <p:nvPr/>
        </p:nvSpPr>
        <p:spPr>
          <a:xfrm flipV="1">
            <a:off x="11034720" y="4896720"/>
            <a:ext cx="443880" cy="80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7" name="CustomShape 22"/>
          <p:cNvSpPr/>
          <p:nvPr/>
        </p:nvSpPr>
        <p:spPr>
          <a:xfrm flipH="1">
            <a:off x="9550440" y="6996240"/>
            <a:ext cx="360" cy="84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CustomShape 23"/>
          <p:cNvSpPr/>
          <p:nvPr/>
        </p:nvSpPr>
        <p:spPr>
          <a:xfrm>
            <a:off x="11666160" y="4591080"/>
            <a:ext cx="2595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29" name="CustomShape 24"/>
          <p:cNvSpPr/>
          <p:nvPr/>
        </p:nvSpPr>
        <p:spPr>
          <a:xfrm>
            <a:off x="9402840" y="460584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30" name="CustomShape 25"/>
          <p:cNvSpPr/>
          <p:nvPr/>
        </p:nvSpPr>
        <p:spPr>
          <a:xfrm flipV="1">
            <a:off x="9200520" y="4896720"/>
            <a:ext cx="475560" cy="72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1" name="CustomShape 26"/>
          <p:cNvSpPr/>
          <p:nvPr/>
        </p:nvSpPr>
        <p:spPr>
          <a:xfrm flipH="1" flipV="1">
            <a:off x="9675720" y="4025160"/>
            <a:ext cx="360" cy="87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2" name="CustomShape 27"/>
          <p:cNvSpPr/>
          <p:nvPr/>
        </p:nvSpPr>
        <p:spPr>
          <a:xfrm>
            <a:off x="9245160" y="4603680"/>
            <a:ext cx="2412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33" name="CustomShape 28"/>
          <p:cNvSpPr/>
          <p:nvPr/>
        </p:nvSpPr>
        <p:spPr>
          <a:xfrm>
            <a:off x="9038160" y="545868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4" name="CustomShape 29"/>
          <p:cNvSpPr/>
          <p:nvPr/>
        </p:nvSpPr>
        <p:spPr>
          <a:xfrm flipV="1">
            <a:off x="8763840" y="6415560"/>
            <a:ext cx="436320" cy="5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5" name="CustomShape 30"/>
          <p:cNvSpPr/>
          <p:nvPr/>
        </p:nvSpPr>
        <p:spPr>
          <a:xfrm flipH="1" flipV="1">
            <a:off x="9199800" y="5621400"/>
            <a:ext cx="360" cy="79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6" name="CustomShape 31"/>
          <p:cNvSpPr/>
          <p:nvPr/>
        </p:nvSpPr>
        <p:spPr>
          <a:xfrm>
            <a:off x="8110800" y="825084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7" name="CustomShape 32"/>
          <p:cNvSpPr/>
          <p:nvPr/>
        </p:nvSpPr>
        <p:spPr>
          <a:xfrm>
            <a:off x="9388800" y="683388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8" name="CustomShape 33"/>
          <p:cNvSpPr/>
          <p:nvPr/>
        </p:nvSpPr>
        <p:spPr>
          <a:xfrm>
            <a:off x="8601120" y="683388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9" name="CustomShape 34"/>
          <p:cNvSpPr/>
          <p:nvPr/>
        </p:nvSpPr>
        <p:spPr>
          <a:xfrm>
            <a:off x="9834480" y="612396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40" name="CustomShape 35"/>
          <p:cNvSpPr/>
          <p:nvPr/>
        </p:nvSpPr>
        <p:spPr>
          <a:xfrm>
            <a:off x="8927280" y="612396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41" name="CustomShape 36"/>
          <p:cNvSpPr/>
          <p:nvPr/>
        </p:nvSpPr>
        <p:spPr>
          <a:xfrm>
            <a:off x="8490240" y="754956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42" name="CustomShape 37"/>
          <p:cNvSpPr/>
          <p:nvPr/>
        </p:nvSpPr>
        <p:spPr>
          <a:xfrm>
            <a:off x="8783640" y="613332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b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43" name="CustomShape 38"/>
          <p:cNvSpPr/>
          <p:nvPr/>
        </p:nvSpPr>
        <p:spPr>
          <a:xfrm flipV="1">
            <a:off x="8763840" y="6996240"/>
            <a:ext cx="360" cy="84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4" name="CustomShape 39"/>
          <p:cNvSpPr/>
          <p:nvPr/>
        </p:nvSpPr>
        <p:spPr>
          <a:xfrm>
            <a:off x="8309880" y="7563960"/>
            <a:ext cx="2566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45" name="CustomShape 40"/>
          <p:cNvSpPr/>
          <p:nvPr/>
        </p:nvSpPr>
        <p:spPr>
          <a:xfrm flipV="1">
            <a:off x="8273520" y="7840440"/>
            <a:ext cx="489960" cy="57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46" name="Group 41"/>
          <p:cNvGrpSpPr/>
          <p:nvPr/>
        </p:nvGrpSpPr>
        <p:grpSpPr>
          <a:xfrm>
            <a:off x="8019360" y="8850960"/>
            <a:ext cx="1523880" cy="1473120"/>
            <a:chOff x="8019360" y="8850960"/>
            <a:chExt cx="1523880" cy="1473120"/>
          </a:xfrm>
        </p:grpSpPr>
        <p:sp>
          <p:nvSpPr>
            <p:cNvPr id="1447" name="CustomShape 42"/>
            <p:cNvSpPr/>
            <p:nvPr/>
          </p:nvSpPr>
          <p:spPr>
            <a:xfrm>
              <a:off x="8019360" y="8850960"/>
              <a:ext cx="507600" cy="406080"/>
            </a:xfrm>
            <a:prstGeom prst="rect">
              <a:avLst/>
            </a:prstGeom>
            <a:solidFill>
              <a:schemeClr val="accent4">
                <a:hueOff val="414058"/>
                <a:satOff val="2144"/>
                <a:lumOff val="10379"/>
              </a:schemeClr>
            </a:solidFill>
            <a:ln w="190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8" name="Line 43"/>
            <p:cNvSpPr/>
            <p:nvPr/>
          </p:nvSpPr>
          <p:spPr>
            <a:xfrm>
              <a:off x="8273160" y="905400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anchor="ctr" anchorCtr="1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10𝛄</a:t>
              </a:r>
              <a:r>
                <a:rPr b="0" lang="pt-BR" sz="1800" spc="-1" strike="noStrike" baseline="31000">
                  <a:solidFill>
                    <a:srgbClr val="000000"/>
                  </a:solidFill>
                  <a:latin typeface="Arial"/>
                  <a:ea typeface="Arial"/>
                </a:rPr>
                <a:t>4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1449" name="CustomShape 44"/>
          <p:cNvSpPr/>
          <p:nvPr/>
        </p:nvSpPr>
        <p:spPr>
          <a:xfrm>
            <a:off x="8273520" y="8588520"/>
            <a:ext cx="360" cy="24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0" name="CustomShape 45"/>
          <p:cNvSpPr/>
          <p:nvPr/>
        </p:nvSpPr>
        <p:spPr>
          <a:xfrm>
            <a:off x="8763840" y="7841160"/>
            <a:ext cx="348120" cy="57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1" name="CustomShape 46"/>
          <p:cNvSpPr/>
          <p:nvPr/>
        </p:nvSpPr>
        <p:spPr>
          <a:xfrm>
            <a:off x="9200520" y="6415560"/>
            <a:ext cx="350280" cy="58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2" name="CustomShape 47"/>
          <p:cNvSpPr/>
          <p:nvPr/>
        </p:nvSpPr>
        <p:spPr>
          <a:xfrm>
            <a:off x="9676440" y="4897440"/>
            <a:ext cx="431280" cy="72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3" name="CustomShape 48"/>
          <p:cNvSpPr/>
          <p:nvPr/>
        </p:nvSpPr>
        <p:spPr>
          <a:xfrm>
            <a:off x="8949960" y="825084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4" name="CustomShape 49"/>
          <p:cNvSpPr/>
          <p:nvPr/>
        </p:nvSpPr>
        <p:spPr>
          <a:xfrm>
            <a:off x="9945360" y="546048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5" name="CustomShape 50"/>
          <p:cNvSpPr/>
          <p:nvPr/>
        </p:nvSpPr>
        <p:spPr>
          <a:xfrm flipH="1">
            <a:off x="10107000" y="5622840"/>
            <a:ext cx="360" cy="79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6" name="CustomShape 51"/>
          <p:cNvSpPr/>
          <p:nvPr/>
        </p:nvSpPr>
        <p:spPr>
          <a:xfrm>
            <a:off x="9683640" y="611640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57" name="CustomShape 52"/>
          <p:cNvSpPr/>
          <p:nvPr/>
        </p:nvSpPr>
        <p:spPr>
          <a:xfrm>
            <a:off x="9965880" y="6562440"/>
            <a:ext cx="295920" cy="71964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8" name="CustomShape 53"/>
          <p:cNvSpPr/>
          <p:nvPr/>
        </p:nvSpPr>
        <p:spPr>
          <a:xfrm>
            <a:off x="10741680" y="612396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59" name="CustomShape 54"/>
          <p:cNvSpPr/>
          <p:nvPr/>
        </p:nvSpPr>
        <p:spPr>
          <a:xfrm flipV="1">
            <a:off x="11015280" y="5698800"/>
            <a:ext cx="19080" cy="71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1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0" name="CustomShape 55"/>
          <p:cNvSpPr/>
          <p:nvPr/>
        </p:nvSpPr>
        <p:spPr>
          <a:xfrm>
            <a:off x="10608840" y="6116400"/>
            <a:ext cx="264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61" name="CustomShape 56"/>
          <p:cNvSpPr/>
          <p:nvPr/>
        </p:nvSpPr>
        <p:spPr>
          <a:xfrm>
            <a:off x="10867320" y="6562440"/>
            <a:ext cx="295920" cy="71964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2" name="CustomShape 57"/>
          <p:cNvSpPr/>
          <p:nvPr/>
        </p:nvSpPr>
        <p:spPr>
          <a:xfrm>
            <a:off x="11735280" y="5536440"/>
            <a:ext cx="324720" cy="324720"/>
          </a:xfrm>
          <a:prstGeom prst="ellipse">
            <a:avLst/>
          </a:prstGeom>
          <a:solidFill>
            <a:srgbClr val="b8eac0"/>
          </a:solidFill>
          <a:ln w="25560">
            <a:solidFill>
              <a:srgbClr val="00b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3" name="CustomShape 58"/>
          <p:cNvSpPr/>
          <p:nvPr/>
        </p:nvSpPr>
        <p:spPr>
          <a:xfrm>
            <a:off x="11898000" y="5874120"/>
            <a:ext cx="360" cy="24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rgbClr val="222222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4" name="CustomShape 59"/>
          <p:cNvSpPr/>
          <p:nvPr/>
        </p:nvSpPr>
        <p:spPr>
          <a:xfrm>
            <a:off x="9277920" y="7549560"/>
            <a:ext cx="546480" cy="43704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25560">
            <a:solidFill>
              <a:schemeClr val="accent1">
                <a:hueOff val="104794"/>
                <a:lumOff val="-8431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465" name="CustomShape 60"/>
          <p:cNvSpPr/>
          <p:nvPr/>
        </p:nvSpPr>
        <p:spPr>
          <a:xfrm>
            <a:off x="9727920" y="7543800"/>
            <a:ext cx="24120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66" name="CustomShape 61"/>
          <p:cNvSpPr/>
          <p:nvPr/>
        </p:nvSpPr>
        <p:spPr>
          <a:xfrm>
            <a:off x="9430200" y="7989840"/>
            <a:ext cx="295920" cy="719640"/>
          </a:xfrm>
          <a:custGeom>
            <a:avLst/>
            <a:gdLst/>
            <a:ahLst/>
            <a:rect l="l" t="t" r="r" b="b"/>
            <a:pathLst>
              <a:path w="18496" h="21600">
                <a:moveTo>
                  <a:pt x="7948" y="0"/>
                </a:moveTo>
                <a:cubicBezTo>
                  <a:pt x="4116" y="1042"/>
                  <a:pt x="-1302" y="6845"/>
                  <a:pt x="283" y="8739"/>
                </a:cubicBezTo>
                <a:cubicBezTo>
                  <a:pt x="1868" y="10634"/>
                  <a:pt x="15637" y="9936"/>
                  <a:pt x="17459" y="11368"/>
                </a:cubicBezTo>
                <a:cubicBezTo>
                  <a:pt x="19281" y="12801"/>
                  <a:pt x="11095" y="15632"/>
                  <a:pt x="11213" y="17337"/>
                </a:cubicBezTo>
                <a:cubicBezTo>
                  <a:pt x="11332" y="19042"/>
                  <a:pt x="20298" y="20321"/>
                  <a:pt x="18169" y="21600"/>
                </a:cubicBezTo>
              </a:path>
            </a:pathLst>
          </a:custGeom>
          <a:noFill/>
          <a:ln cap="rnd" w="25560">
            <a:solidFill>
              <a:srgbClr val="000000"/>
            </a:solidFill>
            <a:prstDash val="sysDot"/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67" name="CustomShape 62"/>
          <p:cNvSpPr/>
          <p:nvPr/>
        </p:nvSpPr>
        <p:spPr>
          <a:xfrm>
            <a:off x="10971360" y="3011040"/>
            <a:ext cx="7563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V*=𝛄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68" name="CustomShape 63"/>
          <p:cNvSpPr/>
          <p:nvPr/>
        </p:nvSpPr>
        <p:spPr>
          <a:xfrm>
            <a:off x="9990720" y="7574400"/>
            <a:ext cx="11739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V*=10𝛄</a:t>
            </a:r>
            <a:r>
              <a:rPr b="0" lang="pt-BR" sz="2000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graphicFrame>
        <p:nvGraphicFramePr>
          <p:cNvPr id="1469" name="Table 64"/>
          <p:cNvGraphicFramePr/>
          <p:nvPr/>
        </p:nvGraphicFramePr>
        <p:xfrm>
          <a:off x="8217360" y="1903680"/>
          <a:ext cx="4212360" cy="66492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6649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sair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→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sair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70" name="CustomShape 65"/>
          <p:cNvSpPr/>
          <p:nvPr/>
        </p:nvSpPr>
        <p:spPr>
          <a:xfrm>
            <a:off x="7587720" y="6116400"/>
            <a:ext cx="11739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V*=10𝛄</a:t>
            </a:r>
            <a:r>
              <a:rPr b="0" lang="pt-BR" sz="2000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71" name="CustomShape 66"/>
          <p:cNvSpPr/>
          <p:nvPr/>
        </p:nvSpPr>
        <p:spPr>
          <a:xfrm>
            <a:off x="8176680" y="4653000"/>
            <a:ext cx="11739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V*=10𝛄</a:t>
            </a:r>
            <a:r>
              <a:rPr b="0" lang="pt-BR" sz="2000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72" name="CustomShape 67"/>
          <p:cNvSpPr/>
          <p:nvPr/>
        </p:nvSpPr>
        <p:spPr>
          <a:xfrm>
            <a:off x="11937240" y="4633920"/>
            <a:ext cx="7779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V*=1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73" name="CustomShape 68"/>
          <p:cNvSpPr/>
          <p:nvPr/>
        </p:nvSpPr>
        <p:spPr>
          <a:xfrm>
            <a:off x="7371360" y="7563960"/>
            <a:ext cx="93924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V*=10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74" name="CustomShape 69"/>
          <p:cNvSpPr/>
          <p:nvPr/>
        </p:nvSpPr>
        <p:spPr>
          <a:xfrm>
            <a:off x="11665800" y="3821400"/>
            <a:ext cx="7822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Q*=𝛄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75" name="CustomShape 70"/>
          <p:cNvSpPr/>
          <p:nvPr/>
        </p:nvSpPr>
        <p:spPr>
          <a:xfrm>
            <a:off x="8316360" y="3841560"/>
            <a:ext cx="11998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Q*=10𝛄</a:t>
            </a:r>
            <a:r>
              <a:rPr b="0" lang="pt-BR" sz="2000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4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76" name="CustomShape 71"/>
          <p:cNvSpPr/>
          <p:nvPr/>
        </p:nvSpPr>
        <p:spPr>
          <a:xfrm>
            <a:off x="7104240" y="8256600"/>
            <a:ext cx="96516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Q*=10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77" name="CustomShape 72"/>
          <p:cNvSpPr/>
          <p:nvPr/>
        </p:nvSpPr>
        <p:spPr>
          <a:xfrm>
            <a:off x="7414200" y="6792480"/>
            <a:ext cx="11998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Q*=10𝛄</a:t>
            </a:r>
            <a:r>
              <a:rPr b="0" lang="pt-BR" sz="2000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78" name="CustomShape 73"/>
          <p:cNvSpPr/>
          <p:nvPr/>
        </p:nvSpPr>
        <p:spPr>
          <a:xfrm>
            <a:off x="7864200" y="5418000"/>
            <a:ext cx="11998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Q*=10𝛄</a:t>
            </a:r>
            <a:r>
              <a:rPr b="0" lang="pt-BR" sz="2000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79" name="CustomShape 74"/>
          <p:cNvSpPr/>
          <p:nvPr/>
        </p:nvSpPr>
        <p:spPr>
          <a:xfrm>
            <a:off x="12116880" y="5539320"/>
            <a:ext cx="8038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Q*=1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480" name="CustomShape 75"/>
          <p:cNvSpPr/>
          <p:nvPr/>
        </p:nvSpPr>
        <p:spPr>
          <a:xfrm>
            <a:off x="10350000" y="5167080"/>
            <a:ext cx="782280" cy="4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Q*=𝛄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TextShape 1"/>
          <p:cNvSpPr txBox="1"/>
          <p:nvPr/>
        </p:nvSpPr>
        <p:spPr>
          <a:xfrm>
            <a:off x="406440" y="2275560"/>
            <a:ext cx="12191760" cy="71737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382320" indent="-38196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4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</a:t>
            </a:r>
            <a:r>
              <a:rPr b="0" lang="pt-BR" sz="2839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k</a:t>
            </a:r>
            <a:r>
              <a:rPr b="0" lang="pt-BR" sz="284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(s): Valor ótimo para horizonte k</a:t>
            </a:r>
            <a:endParaRPr b="0" lang="pt-BR" sz="2840" spc="-1" strike="noStrike">
              <a:solidFill>
                <a:srgbClr val="a6aaa9"/>
              </a:solidFill>
              <a:latin typeface="Avenir Next Medium"/>
            </a:endParaRPr>
          </a:p>
          <a:p>
            <a:pPr lvl="1" marL="764640" indent="-38196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4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Máximo retorno esperado após k ações começando em k</a:t>
            </a:r>
            <a:endParaRPr b="0" lang="pt-BR" sz="2840" spc="-1" strike="noStrike">
              <a:solidFill>
                <a:srgbClr val="a6aaa9"/>
              </a:solidFill>
              <a:latin typeface="Avenir Next Medium"/>
            </a:endParaRPr>
          </a:p>
          <a:p>
            <a:endParaRPr b="0" lang="pt-BR" sz="2840" spc="-1" strike="noStrike">
              <a:solidFill>
                <a:srgbClr val="a6aaa9"/>
              </a:solidFill>
              <a:latin typeface="Avenir Next Medium"/>
            </a:endParaRPr>
          </a:p>
          <a:p>
            <a:pPr marL="382320" indent="-38196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4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Comece com V</a:t>
            </a:r>
            <a:r>
              <a:rPr b="0" lang="pt-BR" sz="2839" spc="-1" strike="noStrike" baseline="-5000">
                <a:solidFill>
                  <a:srgbClr val="4c8945"/>
                </a:solidFill>
                <a:latin typeface="Avenir Next Medium"/>
                <a:ea typeface="Avenir Next Medium"/>
              </a:rPr>
              <a:t>0</a:t>
            </a:r>
            <a:r>
              <a:rPr b="0" lang="pt-BR" sz="284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 = 0</a:t>
            </a:r>
            <a:endParaRPr b="0" lang="pt-BR" sz="2840" spc="-1" strike="noStrike">
              <a:solidFill>
                <a:srgbClr val="a6aaa9"/>
              </a:solidFill>
              <a:latin typeface="Avenir Next Medium"/>
            </a:endParaRPr>
          </a:p>
          <a:p>
            <a:pPr marL="382320" indent="-38196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4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Repita até convergência:</a:t>
            </a:r>
            <a:br/>
            <a:br/>
            <a:br/>
            <a:br/>
            <a:br/>
            <a:r>
              <a:rPr b="0" lang="pt-BR" sz="2840" spc="-1" strike="noStrike">
                <a:solidFill>
                  <a:srgbClr val="222222"/>
                </a:solidFill>
                <a:latin typeface="Avenir Next Medium"/>
              </a:rPr>
              <a:t> </a:t>
            </a:r>
            <a:endParaRPr b="0" lang="pt-BR" sz="2840" spc="-1" strike="noStrike">
              <a:solidFill>
                <a:srgbClr val="a6aaa9"/>
              </a:solidFill>
              <a:latin typeface="Avenir Next Medium"/>
            </a:endParaRPr>
          </a:p>
          <a:p>
            <a:pPr marL="382320" indent="-38196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4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Complexidade O(n</a:t>
            </a:r>
            <a:r>
              <a:rPr b="0" lang="pt-BR" sz="2839" spc="-1" strike="noStrike" baseline="31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284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mk) para n estados, m ações, k passos</a:t>
            </a:r>
            <a:endParaRPr b="0" lang="pt-BR" sz="284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1482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revisão: iteração de valor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pic>
        <p:nvPicPr>
          <p:cNvPr id="1483" name="Image" descr="Image"/>
          <p:cNvPicPr/>
          <p:nvPr/>
        </p:nvPicPr>
        <p:blipFill>
          <a:blip r:embed="rId1"/>
          <a:stretch/>
        </p:blipFill>
        <p:spPr>
          <a:xfrm>
            <a:off x="2413440" y="6419160"/>
            <a:ext cx="8177760" cy="11998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TextShape 1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contexto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1485" name="TextShape 2"/>
          <p:cNvSpPr txBox="1"/>
          <p:nvPr/>
        </p:nvSpPr>
        <p:spPr>
          <a:xfrm>
            <a:off x="406440" y="1890000"/>
            <a:ext cx="12191760" cy="69613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3661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✔︎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Parte I - Busca em espaço de estados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3661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✔︎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Parte 2 - Raciocínio Probabilístico e Tomada de decisão sob incerteza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3661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Parte 3 - Aprendizado de máquina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07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Aprendizado por reforço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07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Aprendizado supervisionado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07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Aprendizado profundo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406440" y="1905120"/>
            <a:ext cx="12191760" cy="74257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Utilidade esperada (descontada) começando no estado s e agindo de acordo com política 𝛑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𝛑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(s) = E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𝛑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(R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+ 𝛄R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+ 𝛄</a:t>
            </a:r>
            <a:r>
              <a:rPr b="0" lang="pt-BR" sz="3400" spc="-1" strike="noStrike" baseline="31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R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+ … | S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0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=s 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Valor ótimo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: Função valor para política ótima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V*(s) = max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𝛑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V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𝛑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(s)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8884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Computada por busca Expectimax em árvore infinita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Política ótima:  𝛑*(s) = ação ótima em s</a:t>
            </a:r>
            <a:endParaRPr b="0" lang="pt-BR" sz="3400" spc="-1" strike="noStrike">
              <a:solidFill>
                <a:srgbClr val="a6aaa9"/>
              </a:solidFill>
              <a:latin typeface="Avenir Next Medium"/>
            </a:endParaRPr>
          </a:p>
        </p:txBody>
      </p:sp>
      <p:sp>
        <p:nvSpPr>
          <p:cNvPr id="352" name="TextShape 2"/>
          <p:cNvSpPr txBox="1"/>
          <p:nvPr/>
        </p:nvSpPr>
        <p:spPr>
          <a:xfrm>
            <a:off x="406440" y="673200"/>
            <a:ext cx="1219176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função valor de estado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exercício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54" name="TextShape 2"/>
          <p:cNvSpPr txBox="1"/>
          <p:nvPr/>
        </p:nvSpPr>
        <p:spPr>
          <a:xfrm>
            <a:off x="406440" y="1890000"/>
            <a:ext cx="12191760" cy="69998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3661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MDP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07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Ações ←, →, e sair (aplicável em a,e)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07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Transições determinísticas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07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Recompensa após agir em estado: R(s,sair) =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V* para 𝛄 = 1?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V* para 𝛄 = 0,1?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  <p:graphicFrame>
        <p:nvGraphicFramePr>
          <p:cNvPr id="355" name="Table 3"/>
          <p:cNvGraphicFramePr/>
          <p:nvPr/>
        </p:nvGraphicFramePr>
        <p:xfrm>
          <a:off x="8300880" y="6109920"/>
          <a:ext cx="4212360" cy="66492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6649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sair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6" name="Table 4"/>
          <p:cNvGraphicFramePr/>
          <p:nvPr/>
        </p:nvGraphicFramePr>
        <p:xfrm>
          <a:off x="4395960" y="8949240"/>
          <a:ext cx="4212360" cy="66492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664920"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7" name="Table 5"/>
          <p:cNvGraphicFramePr/>
          <p:nvPr/>
        </p:nvGraphicFramePr>
        <p:xfrm>
          <a:off x="8694720" y="4437720"/>
          <a:ext cx="4212360" cy="111276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5565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65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DIN Condensed Bold"/>
                          <a:ea typeface="DIN Condensed Bold"/>
                        </a:rPr>
                        <a:t>a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b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c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d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DIN Condensed Bold"/>
                          <a:ea typeface="DIN Condensed Bold"/>
                        </a:rPr>
                        <a:t>e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</a:tr>
            </a:tbl>
          </a:graphicData>
        </a:graphic>
      </p:graphicFrame>
      <p:graphicFrame>
        <p:nvGraphicFramePr>
          <p:cNvPr id="358" name="Table 6"/>
          <p:cNvGraphicFramePr/>
          <p:nvPr/>
        </p:nvGraphicFramePr>
        <p:xfrm>
          <a:off x="4395960" y="7118280"/>
          <a:ext cx="4212360" cy="66492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664920"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9" name="Table 7"/>
          <p:cNvGraphicFramePr/>
          <p:nvPr/>
        </p:nvGraphicFramePr>
        <p:xfrm>
          <a:off x="8300880" y="8113680"/>
          <a:ext cx="4212360" cy="66492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6649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sair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→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sair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0" name="CustomShape 8"/>
          <p:cNvSpPr/>
          <p:nvPr/>
        </p:nvSpPr>
        <p:spPr>
          <a:xfrm>
            <a:off x="7252920" y="6103080"/>
            <a:ext cx="107640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𝛑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* =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361" name="CustomShape 9"/>
          <p:cNvSpPr/>
          <p:nvPr/>
        </p:nvSpPr>
        <p:spPr>
          <a:xfrm>
            <a:off x="7252920" y="8056080"/>
            <a:ext cx="107640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𝛑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* =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406440" y="673200"/>
            <a:ext cx="6298920" cy="7236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exercício</a:t>
            </a:r>
            <a:endParaRPr b="0" lang="pt-BR" sz="4800" spc="-1" strike="noStrike">
              <a:solidFill>
                <a:srgbClr val="838787"/>
              </a:solidFill>
              <a:latin typeface="Avenir Next Medium"/>
            </a:endParaRPr>
          </a:p>
        </p:txBody>
      </p:sp>
      <p:sp>
        <p:nvSpPr>
          <p:cNvPr id="363" name="TextShape 2"/>
          <p:cNvSpPr txBox="1"/>
          <p:nvPr/>
        </p:nvSpPr>
        <p:spPr>
          <a:xfrm>
            <a:off x="406440" y="1890000"/>
            <a:ext cx="12191760" cy="699984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>
            <a:noAutofit/>
          </a:bodyPr>
          <a:p>
            <a:pPr marL="3661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MDP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07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Ações ←, →, e sair (aplicável em a,e)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07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Transições determinísticas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lvl="1" marL="810720" indent="-3657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Recompensa após agir em estado: R(s,sair) =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V* para 𝛄 = 1?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  <a:p>
            <a:pPr marL="444600" indent="-4442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V* para 𝛄 = 0,1?</a:t>
            </a:r>
            <a:endParaRPr b="0" lang="pt-BR" sz="2800" spc="-1" strike="noStrike">
              <a:solidFill>
                <a:srgbClr val="a6aaa9"/>
              </a:solidFill>
              <a:latin typeface="Avenir Next Medium"/>
            </a:endParaRPr>
          </a:p>
        </p:txBody>
      </p:sp>
      <p:graphicFrame>
        <p:nvGraphicFramePr>
          <p:cNvPr id="364" name="Table 3"/>
          <p:cNvGraphicFramePr/>
          <p:nvPr/>
        </p:nvGraphicFramePr>
        <p:xfrm>
          <a:off x="8300880" y="6109920"/>
          <a:ext cx="4212360" cy="66492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6649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sair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5" name="Table 4"/>
          <p:cNvGraphicFramePr/>
          <p:nvPr/>
        </p:nvGraphicFramePr>
        <p:xfrm>
          <a:off x="4395960" y="8949240"/>
          <a:ext cx="4212360" cy="66492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6649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e42832"/>
                          </a:solidFill>
                          <a:latin typeface="DIN Condensed Bold"/>
                          <a:ea typeface="DIN Condensed Bold"/>
                        </a:rPr>
                        <a:t>10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e42832"/>
                          </a:solidFill>
                          <a:latin typeface="Avenir Next Medium"/>
                          <a:ea typeface="Avenir Next Medium"/>
                        </a:rPr>
                        <a:t>1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e42832"/>
                          </a:solidFill>
                          <a:latin typeface="Avenir Next Medium"/>
                          <a:ea typeface="Avenir Next Medium"/>
                        </a:rPr>
                        <a:t>0.1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e42832"/>
                          </a:solidFill>
                          <a:latin typeface="Avenir Next Medium"/>
                          <a:ea typeface="Avenir Next Medium"/>
                        </a:rPr>
                        <a:t>0.1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e4283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6" name="Table 5"/>
          <p:cNvGraphicFramePr/>
          <p:nvPr/>
        </p:nvGraphicFramePr>
        <p:xfrm>
          <a:off x="8694720" y="4437720"/>
          <a:ext cx="4212360" cy="111276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5565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5656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DIN Condensed Bold"/>
                          <a:ea typeface="DIN Condensed Bold"/>
                        </a:rPr>
                        <a:t>a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b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c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Avenir Next Medium"/>
                          <a:ea typeface="Avenir Next Medium"/>
                        </a:rPr>
                        <a:t>d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3100" spc="-1" strike="noStrike">
                          <a:solidFill>
                            <a:srgbClr val="771d76"/>
                          </a:solidFill>
                          <a:latin typeface="DIN Condensed Bold"/>
                          <a:ea typeface="DIN Condensed Bold"/>
                        </a:rPr>
                        <a:t>e</a:t>
                      </a:r>
                      <a:endParaRPr b="0" lang="pt-BR" sz="3100" spc="-1" strike="noStrike">
                        <a:latin typeface="Arial"/>
                      </a:endParaRPr>
                    </a:p>
                  </a:txBody>
                  <a:tcPr marL="50760" marR="50760">
                    <a:lnT w="25200">
                      <a:solidFill>
                        <a:srgbClr val="5f6568"/>
                      </a:solidFill>
                    </a:lnT>
                    <a:noFill/>
                  </a:tcPr>
                </a:tc>
              </a:tr>
            </a:tbl>
          </a:graphicData>
        </a:graphic>
      </p:graphicFrame>
      <p:graphicFrame>
        <p:nvGraphicFramePr>
          <p:cNvPr id="367" name="Table 6"/>
          <p:cNvGraphicFramePr/>
          <p:nvPr/>
        </p:nvGraphicFramePr>
        <p:xfrm>
          <a:off x="4395960" y="7118280"/>
          <a:ext cx="4212360" cy="66492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6649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e42832"/>
                          </a:solidFill>
                          <a:latin typeface="DIN Condensed Bold"/>
                          <a:ea typeface="DIN Condensed Bold"/>
                        </a:rPr>
                        <a:t>10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e42832"/>
                          </a:solidFill>
                          <a:latin typeface="Avenir Next Medium"/>
                          <a:ea typeface="Avenir Next Medium"/>
                        </a:rPr>
                        <a:t>10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e42832"/>
                          </a:solidFill>
                          <a:latin typeface="Avenir Next Medium"/>
                          <a:ea typeface="Avenir Next Medium"/>
                        </a:rPr>
                        <a:t>10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e42832"/>
                          </a:solidFill>
                          <a:latin typeface="Avenir Next Medium"/>
                          <a:ea typeface="Avenir Next Medium"/>
                        </a:rPr>
                        <a:t>10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e42832"/>
                          </a:solidFill>
                          <a:latin typeface="DIN Condensed Bold"/>
                          <a:ea typeface="DIN Condensed Bold"/>
                        </a:rPr>
                        <a:t>10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8" name="Table 7"/>
          <p:cNvGraphicFramePr/>
          <p:nvPr/>
        </p:nvGraphicFramePr>
        <p:xfrm>
          <a:off x="8300880" y="8113680"/>
          <a:ext cx="4212360" cy="664920"/>
        </p:xfrm>
        <a:graphic>
          <a:graphicData uri="http://schemas.openxmlformats.org/drawingml/2006/table">
            <a:tbl>
              <a:tblPr/>
              <a:tblGrid>
                <a:gridCol w="842400"/>
                <a:gridCol w="842400"/>
                <a:gridCol w="842400"/>
                <a:gridCol w="842400"/>
                <a:gridCol w="842760"/>
              </a:tblGrid>
              <a:tr h="664920"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sair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←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28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Medium"/>
                          <a:ea typeface="Avenir Next Medium"/>
                        </a:rPr>
                        <a:t>→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50760" rIns="50760" tIns="50760" bIns="5076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sair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f6568"/>
                      </a:solidFill>
                    </a:lnL>
                    <a:lnR w="25200">
                      <a:solidFill>
                        <a:srgbClr val="5f6568"/>
                      </a:solidFill>
                    </a:lnR>
                    <a:lnT w="25200">
                      <a:solidFill>
                        <a:srgbClr val="5f6568"/>
                      </a:solidFill>
                    </a:lnT>
                    <a:lnB w="25200">
                      <a:solidFill>
                        <a:srgbClr val="5f6568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9" name="CustomShape 8"/>
          <p:cNvSpPr/>
          <p:nvPr/>
        </p:nvSpPr>
        <p:spPr>
          <a:xfrm>
            <a:off x="7252920" y="6103080"/>
            <a:ext cx="107640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𝛑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* =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370" name="CustomShape 9"/>
          <p:cNvSpPr/>
          <p:nvPr/>
        </p:nvSpPr>
        <p:spPr>
          <a:xfrm>
            <a:off x="7252920" y="8056080"/>
            <a:ext cx="1076400" cy="619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𝛑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* =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LibreOffice/6.3.5.2$Linux_X86_64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2020-05-02T14:31:02Z</dcterms:modified>
  <cp:revision>1</cp:revision>
  <dc:subject/>
  <dc:title/>
</cp:coreProperties>
</file>